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Default Extension="jpeg" ContentType="image/jpeg"/>
  <Override PartName="/ppt/slides/slide1.xml" ContentType="application/vnd.openxmlformats-officedocument.presentationml.slide+xml"/>
  <Override PartName="/ppt/slides/slide26.xml" ContentType="application/vnd.openxmlformats-officedocument.presentationml.slide+xml"/>
  <Override PartName="/docProps/app.xml" ContentType="application/vnd.openxmlformats-officedocument.extended-properties+xml"/>
  <Override PartName="/ppt/slideLayouts/slideLayout1.xml" ContentType="application/vnd.openxmlformats-officedocument.presentationml.slideLayout+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Default Extension="gif" ContentType="image/gif"/>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Default Extension="wdp" ContentType="image/vnd.ms-photo"/>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289"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89" d="100"/>
          <a:sy n="89" d="100"/>
        </p:scale>
        <p:origin x="-904"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15E953-000D-4F9F-B900-3427EAF0F12C}" type="datetimeFigureOut">
              <a:rPr lang="en-US" smtClean="0"/>
              <a:pPr/>
              <a:t>8/10/11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15E953-000D-4F9F-B900-3427EAF0F12C}" type="datetimeFigureOut">
              <a:rPr lang="en-US" smtClean="0"/>
              <a:pPr/>
              <a:t>8/10/11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15E953-000D-4F9F-B900-3427EAF0F12C}" type="datetimeFigureOut">
              <a:rPr lang="en-US" smtClean="0"/>
              <a:pPr/>
              <a:t>8/10/11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15E953-000D-4F9F-B900-3427EAF0F12C}" type="datetimeFigureOut">
              <a:rPr lang="en-US" smtClean="0"/>
              <a:pPr/>
              <a:t>8/10/11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15E953-000D-4F9F-B900-3427EAF0F12C}" type="datetimeFigureOut">
              <a:rPr lang="en-US" smtClean="0"/>
              <a:pPr/>
              <a:t>8/10/11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15E953-000D-4F9F-B900-3427EAF0F12C}" type="datetimeFigureOut">
              <a:rPr lang="en-US" smtClean="0"/>
              <a:pPr/>
              <a:t>8/10/11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15E953-000D-4F9F-B900-3427EAF0F12C}" type="datetimeFigureOut">
              <a:rPr lang="en-US" smtClean="0"/>
              <a:pPr/>
              <a:t>8/10/11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15E953-000D-4F9F-B900-3427EAF0F12C}" type="datetimeFigureOut">
              <a:rPr lang="en-US" smtClean="0"/>
              <a:pPr/>
              <a:t>8/10/11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15E953-000D-4F9F-B900-3427EAF0F12C}" type="datetimeFigureOut">
              <a:rPr lang="en-US" smtClean="0"/>
              <a:pPr/>
              <a:t>8/10/11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15E953-000D-4F9F-B900-3427EAF0F12C}" type="datetimeFigureOut">
              <a:rPr lang="en-US" smtClean="0"/>
              <a:pPr/>
              <a:t>8/10/11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15E953-000D-4F9F-B900-3427EAF0F12C}" type="datetimeFigureOut">
              <a:rPr lang="en-US" smtClean="0"/>
              <a:pPr/>
              <a:t>8/10/11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CF33EE-0B9C-4A82-A06D-0C841110CDE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15E953-000D-4F9F-B900-3427EAF0F12C}" type="datetimeFigureOut">
              <a:rPr lang="en-US" smtClean="0"/>
              <a:pPr/>
              <a:t>8/10/11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F33EE-0B9C-4A82-A06D-0C841110CDE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dailymotion.com/video/xcchld_conseil-de-survie-a-l-hiver-quebeco_fun" TargetMode="External"/><Relationship Id="rId3"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4" Type="http://schemas.openxmlformats.org/officeDocument/2006/relationships/hyperlink" Target="http://www.ph-ludwigsburg.de/html/2b-frnz-s-01/overmann/baf4/quebec/chanson/vigneaultmonpays/hypertext.html" TargetMode="External"/><Relationship Id="rId5" Type="http://schemas.openxmlformats.org/officeDocument/2006/relationships/image" Target="../media/image13.jpeg"/><Relationship Id="rId1" Type="http://schemas.openxmlformats.org/officeDocument/2006/relationships/slideLayout" Target="../slideLayouts/slideLayout4.xml"/><Relationship Id="rId2"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1" Type="http://schemas.openxmlformats.org/officeDocument/2006/relationships/slideLayout" Target="../slideLayouts/slideLayout7.xml"/><Relationship Id="rId2"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hyperlink" Target="http://www.drapeau.gouv.qc.ca/emblemes/iris/iris.html" TargetMode="External"/><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hyperlink" Target="http://www.canadianforestry.com/kits/francais/index.html" TargetMode="External"/><Relationship Id="rId4" Type="http://schemas.openxmlformats.org/officeDocument/2006/relationships/hyperlink" Target="http://hww.ca/pdf/Boreal%20Kit_FRA.pdf" TargetMode="External"/><Relationship Id="rId5" Type="http://schemas.openxmlformats.org/officeDocument/2006/relationships/image" Target="../media/image21.gif"/><Relationship Id="rId1" Type="http://schemas.openxmlformats.org/officeDocument/2006/relationships/slideLayout" Target="../slideLayouts/slideLayout4.xml"/><Relationship Id="rId2" Type="http://schemas.openxmlformats.org/officeDocument/2006/relationships/hyperlink" Target="http://pages.usherbrooke.ca/kcarpentier/?page_id=421"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jpeg"/><Relationship Id="rId3" Type="http://schemas.microsoft.com/office/2007/relationships/hdphoto" Target="../media/hdphoto4.wd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eg"/><Relationship Id="rId3" Type="http://schemas.openxmlformats.org/officeDocument/2006/relationships/hyperlink" Target="http://www.dailymotion.com/video/x5wjud_l-erreur-boreale-1_new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hercherlecourant/" TargetMode="External"/><Relationship Id="rId3" Type="http://schemas.openxmlformats.org/officeDocument/2006/relationships/hyperlink" Target="http://www.youtube.com/watch?v=eHKX4WTSizs"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fr.wikipedia.org/wiki/Estuaire_du_Saint-Laurent" TargetMode="External"/><Relationship Id="rId4" Type="http://schemas.openxmlformats.org/officeDocument/2006/relationships/hyperlink" Target="http://fr.wikipedia.org/wiki/Patrimoine_naturel" TargetMode="External"/><Relationship Id="rId5" Type="http://schemas.openxmlformats.org/officeDocument/2006/relationships/hyperlink" Target="http://www.ina.fr/video/VDD10027402/quebec-l-exploitation-du-gaz-de-schiste-divise.fr.html" TargetMode="External"/><Relationship Id="rId6" Type="http://schemas.openxmlformats.org/officeDocument/2006/relationships/image" Target="../media/image24.jpeg"/><Relationship Id="rId1" Type="http://schemas.openxmlformats.org/officeDocument/2006/relationships/slideLayout" Target="../slideLayouts/slideLayout4.xml"/><Relationship Id="rId2" Type="http://schemas.openxmlformats.org/officeDocument/2006/relationships/hyperlink" Target="http://fr.wikipedia.org/wiki/Gaz_de_schiste"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rqge.qc.ca/content/gaz-de-schiste-nous-ne-nous-laisserons-pas-forer" TargetMode="External"/><Relationship Id="rId4"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hyperlink" Target="http://lapresseaffaires.cyberpresse.ca/economie/energie-et-ressources/201104/04/01-4386155-et-apres-le-gaz-de-schiste.php?utm_categorieinterne=trafficdrivers&amp;utm_contenuinterne=lapresseaffaires_LA5_nouvelles_98718_accueil_POS10"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4"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hyperlink" Target="http://www.apgq-qoga.com/le-liquide-de-fracturation-hydraulique/"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lexpress.fr/actualite/politique/gaz-de-schiste-le-gouvernement-accelere_980527.html" TargetMode="External"/><Relationship Id="rId3" Type="http://schemas.openxmlformats.org/officeDocument/2006/relationships/image" Target="../media/image2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themamaternelle.free.fr/originaux/banquise.html" TargetMode="Externa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lassiques.uqac.ca/contemporains/vaillancourt_jean_guy/vaillancourt_jean_guy.html"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fr.wikipedia.org/wiki/For%C3%AAt_bor%C3%A9ale_canadienne" TargetMode="External"/><Relationship Id="rId4" Type="http://schemas.openxmlformats.org/officeDocument/2006/relationships/hyperlink" Target="http://quebec.to/ecologie/" TargetMode="External"/><Relationship Id="rId5" Type="http://schemas.openxmlformats.org/officeDocument/2006/relationships/hyperlink" Target="http://web.me.com/fduban/Sitaduban/Evlm(on%20site)/Conf.%20Amis%20UR_web/conf_amis-UR.html" TargetMode="External"/><Relationship Id="rId6" Type="http://schemas.openxmlformats.org/officeDocument/2006/relationships/hyperlink" Target="http://www4.uqo.ca/ries2001/Mouvements/Ecologique/SiteEcolo.html" TargetMode="External"/><Relationship Id="rId7" Type="http://schemas.openxmlformats.org/officeDocument/2006/relationships/hyperlink" Target="http://environnement.ecole.free.fr/glossaire_ecologie.htm" TargetMode="External"/><Relationship Id="rId8" Type="http://schemas.openxmlformats.org/officeDocument/2006/relationships/hyperlink" Target="http://environnement.ecole.free.fr/videos.htm" TargetMode="External"/><Relationship Id="rId9" Type="http://schemas.openxmlformats.org/officeDocument/2006/relationships/hyperlink" Target="http://www.labonnepage.com/" TargetMode="External"/><Relationship Id="rId10" Type="http://schemas.openxmlformats.org/officeDocument/2006/relationships/hyperlink" Target="http://www.ec.gc.ca/education/default.asp?lang=Fr&amp;n=3AD65317-1" TargetMode="External"/><Relationship Id="rId11" Type="http://schemas.openxmlformats.org/officeDocument/2006/relationships/hyperlink" Target="http://fr.wikipedia.org/wiki/BIXI" TargetMode="External"/><Relationship Id="rId1" Type="http://schemas.openxmlformats.org/officeDocument/2006/relationships/slideLayout" Target="../slideLayouts/slideLayout2.xml"/><Relationship Id="rId2" Type="http://schemas.openxmlformats.org/officeDocument/2006/relationships/hyperlink" Target="http://fr.wikipedia.org/wiki/Ressources_naturelles_du_Qu%C3%A9bec" TargetMode="External"/></Relationships>
</file>

<file path=ppt/slides/_rels/slide32.xml.rels><?xml version="1.0" encoding="UTF-8" standalone="yes"?>
<Relationships xmlns="http://schemas.openxmlformats.org/package/2006/relationships"><Relationship Id="rId11" Type="http://schemas.openxmlformats.org/officeDocument/2006/relationships/hyperlink" Target="http://media.photobucket.com/image/QUEBEC%20neige/anniesteff/DSC01967.jpg" TargetMode="External"/><Relationship Id="rId12" Type="http://schemas.openxmlformats.org/officeDocument/2006/relationships/hyperlink" Target="http://www.latelierartistiquedupaysage.com/Images/vgtx/Iridaceae-Iris-germanica-2-Iris-bleu-d-Allemagne-Iris-des-jardins.jpg" TargetMode="External"/><Relationship Id="rId13" Type="http://schemas.openxmlformats.org/officeDocument/2006/relationships/hyperlink" Target="http://image53.webshots.com/653/7/84/52/2220784520049631761AMkzJk_ph.jpg" TargetMode="External"/><Relationship Id="rId1" Type="http://schemas.openxmlformats.org/officeDocument/2006/relationships/slideLayout" Target="../slideLayouts/slideLayout2.xml"/><Relationship Id="rId2" Type="http://schemas.openxmlformats.org/officeDocument/2006/relationships/hyperlink" Target="http://en.wikipedia.org/wiki/File:Forillon_National_Park_of_Canada_1.jpg" TargetMode="External"/><Relationship Id="rId3" Type="http://schemas.openxmlformats.org/officeDocument/2006/relationships/hyperlink" Target="http://canada.travelall.com/images/que/att/laurentides_fall.jpg" TargetMode="External"/><Relationship Id="rId4" Type="http://schemas.openxmlformats.org/officeDocument/2006/relationships/hyperlink" Target="http://www.wimmigration.com/carte-canada.jpg" TargetMode="External"/><Relationship Id="rId5" Type="http://schemas.openxmlformats.org/officeDocument/2006/relationships/hyperlink" Target="http://www.ec.gc.ca/biosphere/default.asp?lang=Fr&amp;n=3C2E8507-1" TargetMode="External"/><Relationship Id="rId6" Type="http://schemas.openxmlformats.org/officeDocument/2006/relationships/hyperlink" Target="http://www.univers-orchidees.org/images/paphiopedilum-rothschildianum-FL225220834.jpg" TargetMode="External"/><Relationship Id="rId7" Type="http://schemas.openxmlformats.org/officeDocument/2006/relationships/hyperlink" Target="http://a6.idata.over-blog.com/524x394/0/42/40/30/Canada-02/tempete.neige4.jpg" TargetMode="External"/><Relationship Id="rId8" Type="http://schemas.openxmlformats.org/officeDocument/2006/relationships/hyperlink" Target="http://upload.wikimedia.org/wikipedia/commons/thumb/c/c1/Acer_rubrum_001.jpg/250px-Acer_rubrum_001.jpg" TargetMode="External"/><Relationship Id="rId9" Type="http://schemas.openxmlformats.org/officeDocument/2006/relationships/hyperlink" Target="http://us.123rf.com/400wm/400/400/sruce2638/sruce26380511/sruce2638051100014/262576-gros-plan-d-39-un-parfait-cramoisi-feuille-d-39-rable-pur-isol-sur-fond-blanc.jpg" TargetMode="External"/><Relationship Id="rId10" Type="http://schemas.openxmlformats.org/officeDocument/2006/relationships/hyperlink" Target="http://www.canada.com/sports/4583583.bin?size=620x400"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youtube.com/watch?v=eHKX4WTSizs" TargetMode="External"/><Relationship Id="rId4" Type="http://schemas.openxmlformats.org/officeDocument/2006/relationships/hyperlink" Target="http://www.dailymotion.com/video/x5wjud_l-erreur-boreale-1_news" TargetMode="External"/><Relationship Id="rId1" Type="http://schemas.openxmlformats.org/officeDocument/2006/relationships/slideLayout" Target="../slideLayouts/slideLayout2.xml"/><Relationship Id="rId2" Type="http://schemas.openxmlformats.org/officeDocument/2006/relationships/hyperlink" Target="http://www.onf.ca/selections/des-films-pour-changer-le-monde/visionnez/Quelques_raisons_desperer"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3.mrnf.gouv.qc.ca/faune/especes/menacees/liste.asp" TargetMode="External"/><Relationship Id="rId4" Type="http://schemas.openxmlformats.org/officeDocument/2006/relationships/image" Target="../media/image4.gif"/><Relationship Id="rId1" Type="http://schemas.openxmlformats.org/officeDocument/2006/relationships/slideLayout" Target="../slideLayouts/slideLayout4.xml"/><Relationship Id="rId2" Type="http://schemas.openxmlformats.org/officeDocument/2006/relationships/hyperlink" Target="http://www.mrnf.gouv.qc.ca/faune/especes/menacees/index.js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annuaire-enfants-kibodio.com/livres/les-ours-polaires_9782874318245" TargetMode="External"/><Relationship Id="rId4" Type="http://schemas.openxmlformats.org/officeDocument/2006/relationships/image" Target="../media/image5.jpeg"/><Relationship Id="rId1" Type="http://schemas.openxmlformats.org/officeDocument/2006/relationships/slideLayout" Target="../slideLayouts/slideLayout2.xml"/><Relationship Id="rId2" Type="http://schemas.openxmlformats.org/officeDocument/2006/relationships/hyperlink" Target="http://www3.mrnf.gouv.qc.ca/faune/especes/menacees/fiche.asp?noEsp=87"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hyperlink" Target="http://www.youtube.com/watch?v=KlT2bweoD_4"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3.mrnf.gouv.qc.ca/faune/especes/menacees/fiche.asp?noEsp=3" TargetMode="External"/><Relationship Id="rId3"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0" y="0"/>
            <a:ext cx="9144000" cy="6865620"/>
          </a:xfrm>
          <a:prstGeom prst="rect">
            <a:avLst/>
          </a:prstGeom>
        </p:spPr>
      </p:pic>
      <p:sp>
        <p:nvSpPr>
          <p:cNvPr id="2" name="Title 1"/>
          <p:cNvSpPr>
            <a:spLocks noGrp="1"/>
          </p:cNvSpPr>
          <p:nvPr>
            <p:ph type="ctrTitle"/>
          </p:nvPr>
        </p:nvSpPr>
        <p:spPr>
          <a:xfrm>
            <a:off x="0" y="2438400"/>
            <a:ext cx="9144000" cy="1470025"/>
          </a:xfrm>
        </p:spPr>
        <p:txBody>
          <a:bodyPr>
            <a:normAutofit fontScale="90000"/>
          </a:bodyPr>
          <a:lstStyle/>
          <a:p>
            <a:r>
              <a:rPr lang="fr-FR" sz="4900" b="1" dirty="0"/>
              <a:t>L’écologisme québécois </a:t>
            </a:r>
            <a:r>
              <a:rPr lang="fr-FR" dirty="0"/>
              <a:t>: </a:t>
            </a:r>
            <a:r>
              <a:rPr lang="fr-FR" dirty="0" smtClean="0"/>
              <a:t/>
            </a:r>
            <a:br>
              <a:rPr lang="fr-FR" dirty="0" smtClean="0"/>
            </a:br>
            <a:r>
              <a:rPr lang="fr-FR" sz="4000" b="1" dirty="0" smtClean="0"/>
              <a:t>enseignons </a:t>
            </a:r>
            <a:r>
              <a:rPr lang="fr-FR" sz="4000" b="1" dirty="0"/>
              <a:t>et œuvrons </a:t>
            </a:r>
            <a:r>
              <a:rPr lang="fr-FR" sz="4000" b="1" dirty="0" smtClean="0"/>
              <a:t>pour </a:t>
            </a:r>
            <a:r>
              <a:rPr lang="fr-FR" sz="4000" b="1" dirty="0"/>
              <a:t>une planète </a:t>
            </a:r>
            <a:r>
              <a:rPr lang="fr-FR" sz="4000" b="1" dirty="0" smtClean="0"/>
              <a:t>saine</a:t>
            </a:r>
            <a:endParaRPr lang="en-US" sz="4000" b="1" dirty="0"/>
          </a:p>
        </p:txBody>
      </p:sp>
      <p:sp>
        <p:nvSpPr>
          <p:cNvPr id="3" name="Subtitle 2"/>
          <p:cNvSpPr>
            <a:spLocks noGrp="1"/>
          </p:cNvSpPr>
          <p:nvPr>
            <p:ph type="subTitle" idx="1"/>
          </p:nvPr>
        </p:nvSpPr>
        <p:spPr>
          <a:xfrm>
            <a:off x="457200" y="3733800"/>
            <a:ext cx="8382000" cy="1752600"/>
          </a:xfrm>
        </p:spPr>
        <p:txBody>
          <a:bodyPr>
            <a:normAutofit/>
          </a:bodyPr>
          <a:lstStyle/>
          <a:p>
            <a:r>
              <a:rPr lang="en-US" sz="2800" dirty="0" smtClean="0">
                <a:solidFill>
                  <a:schemeClr val="tx1"/>
                </a:solidFill>
              </a:rPr>
              <a:t>Mary.Vogl@Colostate.edu   AATF Montréal, </a:t>
            </a:r>
            <a:r>
              <a:rPr lang="en-US" sz="2800" dirty="0" err="1" smtClean="0">
                <a:solidFill>
                  <a:schemeClr val="tx1"/>
                </a:solidFill>
              </a:rPr>
              <a:t>juillet</a:t>
            </a:r>
            <a:r>
              <a:rPr lang="en-US" sz="2800" dirty="0" smtClean="0">
                <a:solidFill>
                  <a:schemeClr val="tx1"/>
                </a:solidFill>
              </a:rPr>
              <a:t> 2011</a:t>
            </a:r>
          </a:p>
          <a:p>
            <a:r>
              <a:rPr lang="en-US" sz="3600" b="1" dirty="0" err="1" smtClean="0">
                <a:solidFill>
                  <a:schemeClr val="tx1"/>
                </a:solidFill>
              </a:rPr>
              <a:t>Partie</a:t>
            </a:r>
            <a:r>
              <a:rPr lang="en-US" sz="3600" b="1" dirty="0" smtClean="0">
                <a:solidFill>
                  <a:schemeClr val="tx1"/>
                </a:solidFill>
              </a:rPr>
              <a:t> 2</a:t>
            </a:r>
            <a:endParaRPr lang="en-US" sz="3600" b="1" dirty="0">
              <a:solidFill>
                <a:schemeClr val="tx1"/>
              </a:solidFill>
            </a:endParaRPr>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491609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1924692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Ah </a:t>
            </a:r>
            <a:r>
              <a:rPr lang="en-US" dirty="0" err="1" smtClean="0"/>
              <a:t>l’hiver</a:t>
            </a:r>
            <a:r>
              <a:rPr lang="en-US" dirty="0" smtClean="0"/>
              <a:t>…</a:t>
            </a:r>
            <a:endParaRPr lang="en-US" dirty="0"/>
          </a:p>
        </p:txBody>
      </p:sp>
      <p:sp>
        <p:nvSpPr>
          <p:cNvPr id="3" name="Content Placeholder 2"/>
          <p:cNvSpPr>
            <a:spLocks noGrp="1"/>
          </p:cNvSpPr>
          <p:nvPr>
            <p:ph idx="1"/>
          </p:nvPr>
        </p:nvSpPr>
        <p:spPr>
          <a:xfrm>
            <a:off x="0" y="990600"/>
            <a:ext cx="4902200" cy="5714999"/>
          </a:xfrm>
        </p:spPr>
        <p:txBody>
          <a:bodyPr>
            <a:normAutofit fontScale="77500" lnSpcReduction="20000"/>
          </a:bodyPr>
          <a:lstStyle/>
          <a:p>
            <a:r>
              <a:rPr lang="en-US" dirty="0" smtClean="0"/>
              <a:t>Si </a:t>
            </a:r>
            <a:r>
              <a:rPr lang="en-US" dirty="0" err="1" smtClean="0"/>
              <a:t>l’on</a:t>
            </a:r>
            <a:r>
              <a:rPr lang="en-US" dirty="0" smtClean="0"/>
              <a:t> </a:t>
            </a:r>
            <a:r>
              <a:rPr lang="en-US" dirty="0" err="1" smtClean="0"/>
              <a:t>demande</a:t>
            </a:r>
            <a:r>
              <a:rPr lang="en-US" dirty="0" smtClean="0"/>
              <a:t> </a:t>
            </a:r>
            <a:r>
              <a:rPr lang="fr-FR" dirty="0"/>
              <a:t>à un </a:t>
            </a:r>
            <a:r>
              <a:rPr lang="fr-FR" dirty="0" err="1"/>
              <a:t>Québecois</a:t>
            </a:r>
            <a:r>
              <a:rPr lang="fr-FR" dirty="0"/>
              <a:t> ce qu’il fait l’été, il répond : « Ce jour-là, je vais à la pêche. »</a:t>
            </a:r>
            <a:br>
              <a:rPr lang="fr-FR" dirty="0"/>
            </a:br>
            <a:endParaRPr lang="fr-FR" dirty="0" smtClean="0"/>
          </a:p>
          <a:p>
            <a:r>
              <a:rPr lang="fr-FR" dirty="0" smtClean="0"/>
              <a:t>On dit qu’au </a:t>
            </a:r>
            <a:r>
              <a:rPr lang="fr-FR" dirty="0" err="1" smtClean="0"/>
              <a:t>Quebec</a:t>
            </a:r>
            <a:r>
              <a:rPr lang="fr-FR" dirty="0" smtClean="0"/>
              <a:t>, il y a deux saisons: l’hiver et la construction.</a:t>
            </a:r>
          </a:p>
          <a:p>
            <a:endParaRPr lang="fr-FR" dirty="0"/>
          </a:p>
          <a:p>
            <a:r>
              <a:rPr lang="fr-FR" dirty="0" smtClean="0"/>
              <a:t>Si vous insistez sur quatre saisons, on peut les appeler Presque </a:t>
            </a:r>
            <a:r>
              <a:rPr lang="fr-FR" dirty="0"/>
              <a:t>l'hiver, </a:t>
            </a:r>
            <a:r>
              <a:rPr lang="fr-FR" dirty="0" smtClean="0"/>
              <a:t>L'hiver</a:t>
            </a:r>
            <a:r>
              <a:rPr lang="fr-FR" dirty="0"/>
              <a:t>, Encore l'</a:t>
            </a:r>
            <a:r>
              <a:rPr lang="fr-FR" dirty="0" err="1"/>
              <a:t>esti</a:t>
            </a:r>
            <a:r>
              <a:rPr lang="fr-FR" dirty="0"/>
              <a:t> d'hiver et les travaux </a:t>
            </a:r>
            <a:r>
              <a:rPr lang="fr-FR" dirty="0" smtClean="0"/>
              <a:t>routiers.</a:t>
            </a:r>
          </a:p>
          <a:p>
            <a:endParaRPr lang="fr-FR" dirty="0"/>
          </a:p>
          <a:p>
            <a:r>
              <a:rPr lang="fr-FR" dirty="0"/>
              <a:t>Conseils pour l’hiver</a:t>
            </a:r>
            <a:r>
              <a:rPr lang="fr-FR" dirty="0" smtClean="0"/>
              <a:t>… Vidéo</a:t>
            </a:r>
            <a:r>
              <a:rPr lang="fr-FR" dirty="0"/>
              <a:t/>
            </a:r>
            <a:br>
              <a:rPr lang="fr-FR" dirty="0"/>
            </a:br>
            <a:r>
              <a:rPr lang="fr-FR" dirty="0">
                <a:hlinkClick r:id="rId2"/>
              </a:rPr>
              <a:t>http://</a:t>
            </a:r>
            <a:r>
              <a:rPr lang="fr-FR" dirty="0" smtClean="0">
                <a:hlinkClick r:id="rId2"/>
              </a:rPr>
              <a:t>www.dailymotion.com/video/xcchld_conseil-de-survie-a-l-hiver-quebeco_fun</a:t>
            </a:r>
            <a:endParaRPr lang="fr-FR"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4902200" y="1828800"/>
            <a:ext cx="4241800" cy="3189445"/>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40062343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normAutofit fontScale="90000"/>
          </a:bodyPr>
          <a:lstStyle/>
          <a:p>
            <a:r>
              <a:rPr lang="en-US" dirty="0" err="1" smtClean="0"/>
              <a:t>Gatien</a:t>
            </a:r>
            <a:r>
              <a:rPr lang="en-US" dirty="0" smtClean="0"/>
              <a:t> </a:t>
            </a:r>
            <a:r>
              <a:rPr lang="en-US" dirty="0" err="1" smtClean="0"/>
              <a:t>Lapointe</a:t>
            </a:r>
            <a:r>
              <a:rPr lang="en-US" dirty="0" smtClean="0"/>
              <a:t>, </a:t>
            </a:r>
            <a:br>
              <a:rPr lang="en-US" dirty="0" smtClean="0"/>
            </a:br>
            <a:r>
              <a:rPr lang="en-US" dirty="0" smtClean="0"/>
              <a:t>“Ode au Saint-Laurent,” </a:t>
            </a:r>
            <a:r>
              <a:rPr lang="en-US" dirty="0" err="1" smtClean="0"/>
              <a:t>extrait</a:t>
            </a:r>
            <a:r>
              <a:rPr lang="en-US" dirty="0" smtClean="0"/>
              <a:t>  (1963)</a:t>
            </a:r>
            <a:endParaRPr lang="en-US" dirty="0"/>
          </a:p>
        </p:txBody>
      </p:sp>
      <p:sp>
        <p:nvSpPr>
          <p:cNvPr id="3" name="Content Placeholder 2"/>
          <p:cNvSpPr>
            <a:spLocks noGrp="1"/>
          </p:cNvSpPr>
          <p:nvPr>
            <p:ph idx="1"/>
          </p:nvPr>
        </p:nvSpPr>
        <p:spPr>
          <a:xfrm>
            <a:off x="304800" y="1752600"/>
            <a:ext cx="8686800" cy="4953000"/>
          </a:xfrm>
        </p:spPr>
        <p:txBody>
          <a:bodyPr>
            <a:normAutofit/>
          </a:bodyPr>
          <a:lstStyle/>
          <a:p>
            <a:pPr marL="0" indent="0">
              <a:buNone/>
            </a:pPr>
            <a:r>
              <a:rPr lang="fr-FR" sz="3400" dirty="0" smtClean="0"/>
              <a:t>…Nos </a:t>
            </a:r>
            <a:r>
              <a:rPr lang="fr-FR" sz="3400" dirty="0"/>
              <a:t>faces brûlent dans l’air vif d’hiver</a:t>
            </a:r>
            <a:br>
              <a:rPr lang="fr-FR" sz="3400" dirty="0"/>
            </a:br>
            <a:r>
              <a:rPr lang="fr-FR" sz="3400" dirty="0"/>
              <a:t>Et l’été est un soleil impatient de mourir</a:t>
            </a:r>
            <a:br>
              <a:rPr lang="fr-FR" sz="3400" dirty="0"/>
            </a:br>
            <a:r>
              <a:rPr lang="fr-FR" sz="3400" dirty="0"/>
              <a:t>Dans mon pays tout est excessif et lointain</a:t>
            </a:r>
            <a:br>
              <a:rPr lang="fr-FR" sz="3400" dirty="0"/>
            </a:br>
            <a:r>
              <a:rPr lang="fr-FR" sz="3400" dirty="0"/>
              <a:t>Nous dirons cette terre attachée à nos corps</a:t>
            </a:r>
            <a:br>
              <a:rPr lang="fr-FR" sz="3400" dirty="0"/>
            </a:br>
            <a:r>
              <a:rPr lang="fr-FR" sz="3400" dirty="0"/>
              <a:t>Et le flot farouche du fleuve</a:t>
            </a:r>
            <a:br>
              <a:rPr lang="fr-FR" sz="3400" dirty="0"/>
            </a:br>
            <a:r>
              <a:rPr lang="fr-FR" sz="3400" dirty="0"/>
              <a:t>Et le vent vaste qui vient des trois océans</a:t>
            </a:r>
            <a:br>
              <a:rPr lang="fr-FR" sz="3400" dirty="0"/>
            </a:br>
            <a:r>
              <a:rPr lang="fr-FR" sz="3400" dirty="0"/>
              <a:t>Nous dirons la peine qui nous prend chaque soir</a:t>
            </a:r>
            <a:br>
              <a:rPr lang="fr-FR" sz="3400" dirty="0"/>
            </a:br>
            <a:r>
              <a:rPr lang="fr-FR" sz="3400" dirty="0"/>
              <a:t>Et le pas dur des hommes dans la </a:t>
            </a:r>
            <a:r>
              <a:rPr lang="fr-FR" sz="3400" dirty="0" smtClean="0"/>
              <a:t>neige…</a:t>
            </a:r>
            <a:endParaRPr lang="en-US" sz="3400" dirty="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36586637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BEBA8EAE-BF5A-486C-A8C5-ECC9F3942E4B}">
                <a14:imgProps xmlns:a14="http://schemas.microsoft.com/office/drawing/2010/main" xmlns="" xmlns:p="http://schemas.openxmlformats.org/presentationml/2006/main" xmlns:r="http://schemas.openxmlformats.org/officeDocument/2006/relationships" xmlns:a="http://schemas.openxmlformats.org/drawingml/2006/main">
                  <a14:imgLayer r:embed="rId3">
                    <a14:imgEffect>
                      <a14:brightnessContrast bright="29000"/>
                    </a14:imgEffect>
                  </a14:imgLayer>
                </a14:imgProps>
              </a:ex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75538" y="76200"/>
            <a:ext cx="8992262" cy="6744197"/>
          </a:xfrm>
          <a:prstGeom prst="rect">
            <a:avLst/>
          </a:prstGeom>
        </p:spPr>
      </p:pic>
      <p:sp>
        <p:nvSpPr>
          <p:cNvPr id="2" name="Title 1"/>
          <p:cNvSpPr>
            <a:spLocks noGrp="1"/>
          </p:cNvSpPr>
          <p:nvPr>
            <p:ph type="title"/>
          </p:nvPr>
        </p:nvSpPr>
        <p:spPr/>
        <p:txBody>
          <a:bodyPr>
            <a:normAutofit/>
          </a:bodyPr>
          <a:lstStyle/>
          <a:p>
            <a:r>
              <a:rPr lang="en-US" sz="4800" b="1" dirty="0" smtClean="0">
                <a:solidFill>
                  <a:schemeClr val="bg1"/>
                </a:solidFill>
                <a:effectLst>
                  <a:outerShdw blurRad="38100" dist="38100" dir="2700000" algn="tl">
                    <a:srgbClr val="000000">
                      <a:alpha val="43137"/>
                    </a:srgbClr>
                  </a:outerShdw>
                </a:effectLst>
              </a:rPr>
              <a:t>“Mon pays” Gilles </a:t>
            </a:r>
            <a:r>
              <a:rPr lang="en-US" sz="4800" b="1" dirty="0" err="1" smtClean="0"/>
              <a:t>Vigneault</a:t>
            </a:r>
            <a:endParaRPr lang="en-US" sz="4800" b="1" dirty="0"/>
          </a:p>
        </p:txBody>
      </p:sp>
      <p:sp>
        <p:nvSpPr>
          <p:cNvPr id="3" name="Content Placeholder 2"/>
          <p:cNvSpPr>
            <a:spLocks noGrp="1"/>
          </p:cNvSpPr>
          <p:nvPr>
            <p:ph sz="half" idx="1"/>
          </p:nvPr>
        </p:nvSpPr>
        <p:spPr>
          <a:xfrm>
            <a:off x="228600" y="1600200"/>
            <a:ext cx="4191000" cy="5029200"/>
          </a:xfrm>
        </p:spPr>
        <p:txBody>
          <a:bodyPr>
            <a:normAutofit/>
          </a:bodyPr>
          <a:lstStyle/>
          <a:p>
            <a:r>
              <a:rPr lang="en-US" sz="3600" b="1" dirty="0" smtClean="0"/>
              <a:t>“</a:t>
            </a:r>
            <a:r>
              <a:rPr lang="en-US" sz="3600" b="1" dirty="0" smtClean="0">
                <a:effectLst>
                  <a:outerShdw blurRad="38100" dist="38100" dir="2700000" algn="tl">
                    <a:srgbClr val="000000">
                      <a:alpha val="43137"/>
                    </a:srgbClr>
                  </a:outerShdw>
                </a:effectLst>
              </a:rPr>
              <a:t>Mon pays </a:t>
            </a:r>
            <a:r>
              <a:rPr lang="en-US" sz="3600" b="1" dirty="0" err="1" smtClean="0">
                <a:effectLst>
                  <a:outerShdw blurRad="38100" dist="38100" dir="2700000" algn="tl">
                    <a:srgbClr val="000000">
                      <a:alpha val="43137"/>
                    </a:srgbClr>
                  </a:outerShdw>
                </a:effectLst>
              </a:rPr>
              <a:t>ce</a:t>
            </a:r>
            <a:r>
              <a:rPr lang="en-US" sz="3600" b="1" dirty="0" smtClean="0">
                <a:effectLst>
                  <a:outerShdw blurRad="38100" dist="38100" dir="2700000" algn="tl">
                    <a:srgbClr val="000000">
                      <a:alpha val="43137"/>
                    </a:srgbClr>
                  </a:outerShdw>
                </a:effectLst>
              </a:rPr>
              <a:t> </a:t>
            </a:r>
            <a:r>
              <a:rPr lang="en-US" sz="3600" b="1" dirty="0" err="1" smtClean="0">
                <a:effectLst>
                  <a:outerShdw blurRad="38100" dist="38100" dir="2700000" algn="tl">
                    <a:srgbClr val="000000">
                      <a:alpha val="43137"/>
                    </a:srgbClr>
                  </a:outerShdw>
                </a:effectLst>
              </a:rPr>
              <a:t>n’est</a:t>
            </a:r>
            <a:r>
              <a:rPr lang="en-US" sz="3600" b="1" dirty="0" smtClean="0">
                <a:effectLst>
                  <a:outerShdw blurRad="38100" dist="38100" dir="2700000" algn="tl">
                    <a:srgbClr val="000000">
                      <a:alpha val="43137"/>
                    </a:srgbClr>
                  </a:outerShdw>
                </a:effectLst>
              </a:rPr>
              <a:t> pas un pays, </a:t>
            </a:r>
            <a:r>
              <a:rPr lang="en-US" sz="3600" b="1" dirty="0" err="1" smtClean="0">
                <a:effectLst>
                  <a:outerShdw blurRad="38100" dist="38100" dir="2700000" algn="tl">
                    <a:srgbClr val="000000">
                      <a:alpha val="43137"/>
                    </a:srgbClr>
                  </a:outerShdw>
                </a:effectLst>
              </a:rPr>
              <a:t>c’est</a:t>
            </a:r>
            <a:r>
              <a:rPr lang="en-US" sz="3600" b="1" dirty="0" smtClean="0">
                <a:effectLst>
                  <a:outerShdw blurRad="38100" dist="38100" dir="2700000" algn="tl">
                    <a:srgbClr val="000000">
                      <a:alpha val="43137"/>
                    </a:srgbClr>
                  </a:outerShdw>
                </a:effectLst>
              </a:rPr>
              <a:t> </a:t>
            </a:r>
            <a:r>
              <a:rPr lang="en-US" sz="3600" b="1" dirty="0" err="1" smtClean="0">
                <a:effectLst>
                  <a:outerShdw blurRad="38100" dist="38100" dir="2700000" algn="tl">
                    <a:srgbClr val="000000">
                      <a:alpha val="43137"/>
                    </a:srgbClr>
                  </a:outerShdw>
                </a:effectLst>
              </a:rPr>
              <a:t>l’hiver</a:t>
            </a:r>
            <a:r>
              <a:rPr lang="en-US" sz="3600" b="1" dirty="0" smtClean="0">
                <a:effectLst>
                  <a:outerShdw blurRad="38100" dist="38100" dir="2700000" algn="tl">
                    <a:srgbClr val="000000">
                      <a:alpha val="43137"/>
                    </a:srgbClr>
                  </a:outerShdw>
                </a:effectLst>
              </a:rPr>
              <a:t>”</a:t>
            </a:r>
          </a:p>
          <a:p>
            <a:r>
              <a:rPr lang="en-US" sz="3200" b="1" dirty="0" smtClean="0">
                <a:effectLst>
                  <a:outerShdw blurRad="38100" dist="38100" dir="2700000" algn="tl">
                    <a:srgbClr val="000000">
                      <a:alpha val="43137"/>
                    </a:srgbClr>
                  </a:outerShdw>
                </a:effectLst>
              </a:rPr>
              <a:t>Site </a:t>
            </a:r>
            <a:r>
              <a:rPr lang="en-US" sz="3200" b="1" dirty="0" err="1" smtClean="0">
                <a:effectLst>
                  <a:outerShdw blurRad="38100" dist="38100" dir="2700000" algn="tl">
                    <a:srgbClr val="000000">
                      <a:alpha val="43137"/>
                    </a:srgbClr>
                  </a:outerShdw>
                </a:effectLst>
              </a:rPr>
              <a:t>pédagogique</a:t>
            </a:r>
            <a:r>
              <a:rPr lang="en-US" sz="3200" b="1" dirty="0" smtClean="0">
                <a:effectLst>
                  <a:outerShdw blurRad="38100" dist="38100" dir="2700000" algn="tl">
                    <a:srgbClr val="000000">
                      <a:alpha val="43137"/>
                    </a:srgbClr>
                  </a:outerShdw>
                </a:effectLst>
              </a:rPr>
              <a:t> par </a:t>
            </a:r>
            <a:r>
              <a:rPr lang="en-US" sz="3200" b="1" dirty="0">
                <a:effectLst>
                  <a:outerShdw blurRad="38100" dist="38100" dir="2700000" algn="tl">
                    <a:srgbClr val="000000">
                      <a:alpha val="43137"/>
                    </a:srgbClr>
                  </a:outerShdw>
                </a:effectLst>
              </a:rPr>
              <a:t>Andrea Schumacher</a:t>
            </a:r>
            <a:endParaRPr lang="en-US" sz="3200" b="1" dirty="0" smtClean="0">
              <a:effectLst>
                <a:outerShdw blurRad="38100" dist="38100" dir="2700000" algn="tl">
                  <a:srgbClr val="000000">
                    <a:alpha val="43137"/>
                  </a:srgbClr>
                </a:outerShdw>
              </a:effectLst>
            </a:endParaRPr>
          </a:p>
          <a:p>
            <a:pPr marL="0" indent="0">
              <a:buNone/>
            </a:pPr>
            <a:r>
              <a:rPr lang="en-US" sz="2400" dirty="0" smtClean="0">
                <a:hlinkClick r:id="rId4"/>
              </a:rPr>
              <a:t>http</a:t>
            </a:r>
            <a:r>
              <a:rPr lang="en-US" sz="2400" dirty="0">
                <a:hlinkClick r:id="rId4"/>
              </a:rPr>
              <a:t>://</a:t>
            </a:r>
            <a:r>
              <a:rPr lang="en-US" sz="2400" dirty="0" smtClean="0">
                <a:hlinkClick r:id="rId4"/>
              </a:rPr>
              <a:t>www.ph-ludwigsburg.de/html/2b-frnz-s-01/overmann/baf4/quebec/chanson/vigneaultmonpays/hypertext.html</a:t>
            </a:r>
            <a:endParaRPr lang="en-US" dirty="0"/>
          </a:p>
          <a:p>
            <a:pPr marL="0" indent="0">
              <a:buNone/>
            </a:pPr>
            <a:endParaRPr lang="en-US" sz="2400" dirty="0" smtClean="0"/>
          </a:p>
        </p:txBody>
      </p:sp>
      <p:pic>
        <p:nvPicPr>
          <p:cNvPr id="5" name="Content Placeholder 4"/>
          <p:cNvPicPr>
            <a:picLocks noGrp="1" noChangeAspect="1"/>
          </p:cNvPicPr>
          <p:nvPr>
            <p:ph sz="half" idx="2"/>
          </p:nvPr>
        </p:nvPicPr>
        <p:blipFill>
          <a:blip r:embed="rId5"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4577769" y="2209800"/>
            <a:ext cx="4490031" cy="4419600"/>
          </a:xfr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26023859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 </a:t>
            </a:r>
            <a:r>
              <a:rPr lang="en-US" dirty="0" err="1" smtClean="0"/>
              <a:t>symboles</a:t>
            </a:r>
            <a:r>
              <a:rPr lang="en-US" dirty="0" smtClean="0"/>
              <a:t> </a:t>
            </a:r>
            <a:r>
              <a:rPr lang="en-US" dirty="0" err="1" smtClean="0"/>
              <a:t>botaniques</a:t>
            </a:r>
            <a:r>
              <a:rPr lang="en-US" dirty="0" smtClean="0"/>
              <a:t> </a:t>
            </a:r>
            <a:endParaRPr lang="en-US" dirty="0"/>
          </a:p>
        </p:txBody>
      </p:sp>
      <p:sp>
        <p:nvSpPr>
          <p:cNvPr id="4" name="Content Placeholder 3"/>
          <p:cNvSpPr>
            <a:spLocks noGrp="1"/>
          </p:cNvSpPr>
          <p:nvPr>
            <p:ph sz="half" idx="1"/>
          </p:nvPr>
        </p:nvSpPr>
        <p:spPr>
          <a:xfrm>
            <a:off x="0" y="1600200"/>
            <a:ext cx="4495800" cy="4525963"/>
          </a:xfrm>
        </p:spPr>
        <p:txBody>
          <a:bodyPr>
            <a:normAutofit/>
          </a:bodyPr>
          <a:lstStyle/>
          <a:p>
            <a:r>
              <a:rPr lang="en-US" sz="4000" dirty="0" smtClean="0"/>
              <a:t>LE CANADA</a:t>
            </a:r>
          </a:p>
          <a:p>
            <a:r>
              <a:rPr lang="en-US" sz="4000" dirty="0" smtClean="0"/>
              <a:t>La </a:t>
            </a:r>
            <a:r>
              <a:rPr lang="en-US" sz="4000" dirty="0" err="1"/>
              <a:t>feuille</a:t>
            </a:r>
            <a:r>
              <a:rPr lang="en-US" sz="4000" dirty="0"/>
              <a:t> </a:t>
            </a:r>
            <a:r>
              <a:rPr lang="en-US" sz="4000" dirty="0" err="1"/>
              <a:t>d’érable</a:t>
            </a:r>
            <a:endParaRPr lang="en-US" sz="4000" dirty="0"/>
          </a:p>
        </p:txBody>
      </p:sp>
      <p:sp>
        <p:nvSpPr>
          <p:cNvPr id="5" name="Content Placeholder 4"/>
          <p:cNvSpPr>
            <a:spLocks noGrp="1"/>
          </p:cNvSpPr>
          <p:nvPr>
            <p:ph sz="half" idx="2"/>
          </p:nvPr>
        </p:nvSpPr>
        <p:spPr>
          <a:xfrm>
            <a:off x="4953000" y="1600200"/>
            <a:ext cx="4191000" cy="4525963"/>
          </a:xfrm>
        </p:spPr>
        <p:txBody>
          <a:bodyPr>
            <a:normAutofit/>
          </a:bodyPr>
          <a:lstStyle/>
          <a:p>
            <a:r>
              <a:rPr lang="en-US" sz="4000" dirty="0" smtClean="0"/>
              <a:t>LE QU</a:t>
            </a:r>
            <a:r>
              <a:rPr lang="en-US" sz="4000" dirty="0"/>
              <a:t>É</a:t>
            </a:r>
            <a:r>
              <a:rPr lang="en-US" sz="4000" dirty="0" smtClean="0"/>
              <a:t>BEC</a:t>
            </a:r>
          </a:p>
          <a:p>
            <a:r>
              <a:rPr lang="en-US" sz="4000" dirty="0" smtClean="0"/>
              <a:t>la </a:t>
            </a:r>
            <a:r>
              <a:rPr lang="en-US" sz="4000" dirty="0"/>
              <a:t>fleur de </a:t>
            </a:r>
            <a:r>
              <a:rPr lang="en-US" sz="4000" dirty="0" err="1"/>
              <a:t>lys</a:t>
            </a:r>
            <a:endParaRPr lang="en-US" sz="400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228600" y="3733800"/>
            <a:ext cx="4114800" cy="20574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5867400" y="3276600"/>
            <a:ext cx="2234474" cy="3040099"/>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25677812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Content Placeholder 4" descr="262576-gros-plan-d-39-un-parfait-cramoisi-feuille-d-39-rable-pur-isol-sur-fond-blanc.jpg"/>
          <p:cNvPicPr>
            <a:picLocks noGrp="1" noChangeAspect="1"/>
          </p:cNvPicPr>
          <p:nvPr>
            <p:ph sz="half" idx="4294967295"/>
          </p:nvPr>
        </p:nvPicPr>
        <p:blipFill>
          <a:blip r:embed="rId2" cstate="print"/>
          <a:stretch>
            <a:fillRect/>
          </a:stretch>
        </p:blipFill>
        <p:spPr>
          <a:xfrm>
            <a:off x="4572000" y="0"/>
            <a:ext cx="2607945" cy="2819400"/>
          </a:xfrm>
        </p:spPr>
      </p:pic>
      <p:pic>
        <p:nvPicPr>
          <p:cNvPr id="9" name="Picture 8" descr="the-hockey-sweater-front_-cover_.jpg"/>
          <p:cNvPicPr>
            <a:picLocks noChangeAspect="1"/>
          </p:cNvPicPr>
          <p:nvPr/>
        </p:nvPicPr>
        <p:blipFill>
          <a:blip r:embed="rId3" cstate="print"/>
          <a:stretch>
            <a:fillRect/>
          </a:stretch>
        </p:blipFill>
        <p:spPr>
          <a:xfrm>
            <a:off x="0" y="-47339"/>
            <a:ext cx="4525464" cy="6905339"/>
          </a:xfrm>
          <a:prstGeom prst="rect">
            <a:avLst/>
          </a:prstGeom>
        </p:spPr>
      </p:pic>
      <p:pic>
        <p:nvPicPr>
          <p:cNvPr id="11" name="Picture 10" descr="4583583.jpg"/>
          <p:cNvPicPr>
            <a:picLocks noChangeAspect="1"/>
          </p:cNvPicPr>
          <p:nvPr/>
        </p:nvPicPr>
        <p:blipFill>
          <a:blip r:embed="rId4" cstate="print"/>
          <a:srcRect l="13935" r="15484"/>
          <a:stretch>
            <a:fillRect/>
          </a:stretch>
        </p:blipFill>
        <p:spPr>
          <a:xfrm>
            <a:off x="4648200" y="2971800"/>
            <a:ext cx="4168015" cy="3810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2220784520049631761AMkzJk_ph.jpg"/>
          <p:cNvPicPr>
            <a:picLocks noChangeAspect="1"/>
          </p:cNvPicPr>
          <p:nvPr/>
        </p:nvPicPr>
        <p:blipFill>
          <a:blip r:embed="rId2" cstate="print"/>
          <a:stretch>
            <a:fillRect/>
          </a:stretch>
        </p:blipFill>
        <p:spPr>
          <a:xfrm>
            <a:off x="6610350" y="3581400"/>
            <a:ext cx="2457450" cy="3276600"/>
          </a:xfrm>
          <a:prstGeom prst="rect">
            <a:avLst/>
          </a:prstGeom>
        </p:spPr>
      </p:pic>
      <p:pic>
        <p:nvPicPr>
          <p:cNvPr id="4" name="Picture 3" descr="photo-iris-02.jpg"/>
          <p:cNvPicPr>
            <a:picLocks noChangeAspect="1"/>
          </p:cNvPicPr>
          <p:nvPr/>
        </p:nvPicPr>
        <p:blipFill>
          <a:blip r:embed="rId3" cstate="print"/>
          <a:stretch>
            <a:fillRect/>
          </a:stretch>
        </p:blipFill>
        <p:spPr>
          <a:xfrm>
            <a:off x="5653433" y="0"/>
            <a:ext cx="3490567" cy="3581400"/>
          </a:xfrm>
          <a:prstGeom prst="rect">
            <a:avLst/>
          </a:prstGeom>
        </p:spPr>
      </p:pic>
      <p:sp>
        <p:nvSpPr>
          <p:cNvPr id="5" name="Title 4"/>
          <p:cNvSpPr>
            <a:spLocks noGrp="1"/>
          </p:cNvSpPr>
          <p:nvPr>
            <p:ph type="title"/>
          </p:nvPr>
        </p:nvSpPr>
        <p:spPr>
          <a:xfrm>
            <a:off x="228600" y="381000"/>
            <a:ext cx="5638800" cy="1143000"/>
          </a:xfrm>
        </p:spPr>
        <p:txBody>
          <a:bodyPr>
            <a:normAutofit fontScale="90000"/>
          </a:bodyPr>
          <a:lstStyle/>
          <a:p>
            <a:r>
              <a:rPr lang="en-US" dirty="0" err="1" smtClean="0"/>
              <a:t>L’Iris</a:t>
            </a:r>
            <a:r>
              <a:rPr lang="en-US" dirty="0" smtClean="0"/>
              <a:t> </a:t>
            </a:r>
            <a:r>
              <a:rPr lang="en-US" dirty="0" err="1" smtClean="0"/>
              <a:t>versicolore</a:t>
            </a:r>
            <a:r>
              <a:rPr lang="en-US" dirty="0" smtClean="0"/>
              <a:t>: – </a:t>
            </a:r>
            <a:r>
              <a:rPr lang="en-US" dirty="0" err="1" smtClean="0"/>
              <a:t>l’emblème</a:t>
            </a:r>
            <a:r>
              <a:rPr lang="en-US" dirty="0" smtClean="0"/>
              <a:t> floral </a:t>
            </a:r>
            <a:r>
              <a:rPr lang="en-US" dirty="0" err="1" smtClean="0"/>
              <a:t>québécois</a:t>
            </a:r>
            <a:endParaRPr lang="en-US" dirty="0"/>
          </a:p>
        </p:txBody>
      </p:sp>
      <p:sp>
        <p:nvSpPr>
          <p:cNvPr id="6" name="Content Placeholder 5"/>
          <p:cNvSpPr>
            <a:spLocks noGrp="1"/>
          </p:cNvSpPr>
          <p:nvPr>
            <p:ph sz="half" idx="1"/>
          </p:nvPr>
        </p:nvSpPr>
        <p:spPr>
          <a:xfrm>
            <a:off x="152400" y="2027237"/>
            <a:ext cx="5181600" cy="4525963"/>
          </a:xfrm>
        </p:spPr>
        <p:txBody>
          <a:bodyPr>
            <a:normAutofit/>
          </a:bodyPr>
          <a:lstStyle/>
          <a:p>
            <a:pPr>
              <a:buNone/>
            </a:pPr>
            <a:r>
              <a:rPr lang="fr-FR" dirty="0" smtClean="0"/>
              <a:t>    « Par la variété et l'harmonie des couleurs de sa fleur, l'iris versicolore illustre parfaitement la diversité culturelle du Québec.  Il souligne par ailleurs l'importance de l'eau et des milieux humides pour l'équilibre de la nature. »</a:t>
            </a:r>
            <a:br>
              <a:rPr lang="fr-FR" dirty="0" smtClean="0"/>
            </a:br>
            <a:r>
              <a:rPr lang="fr-FR" dirty="0" smtClean="0">
                <a:hlinkClick r:id="rId4"/>
              </a:rPr>
              <a:t>http://www.drapeau.gouv.qc.ca/emblemes/iris/iris.html</a:t>
            </a:r>
            <a:endParaRPr lang="fr-FR"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686800" cy="1143000"/>
          </a:xfrm>
        </p:spPr>
        <p:txBody>
          <a:bodyPr>
            <a:normAutofit fontScale="90000"/>
          </a:bodyPr>
          <a:lstStyle/>
          <a:p>
            <a:r>
              <a:rPr lang="en-US" dirty="0" err="1"/>
              <a:t>Activit</a:t>
            </a:r>
            <a:r>
              <a:rPr lang="fr-FR" dirty="0" err="1"/>
              <a:t>és</a:t>
            </a:r>
            <a:r>
              <a:rPr lang="fr-FR" dirty="0"/>
              <a:t> pour le niveau </a:t>
            </a:r>
            <a:r>
              <a:rPr lang="fr-FR" dirty="0" smtClean="0"/>
              <a:t>intermédiaire:</a:t>
            </a:r>
            <a:br>
              <a:rPr lang="fr-FR" dirty="0" smtClean="0"/>
            </a:br>
            <a:r>
              <a:rPr lang="en-US" dirty="0"/>
              <a:t>La </a:t>
            </a:r>
            <a:r>
              <a:rPr lang="en-US" dirty="0" err="1"/>
              <a:t>forêt</a:t>
            </a:r>
            <a:r>
              <a:rPr lang="en-US" dirty="0"/>
              <a:t> </a:t>
            </a:r>
            <a:r>
              <a:rPr lang="en-US" dirty="0" err="1" smtClean="0"/>
              <a:t>québécoise</a:t>
            </a:r>
            <a:endParaRPr lang="en-US" dirty="0"/>
          </a:p>
        </p:txBody>
      </p:sp>
      <p:sp>
        <p:nvSpPr>
          <p:cNvPr id="3" name="Content Placeholder 2"/>
          <p:cNvSpPr>
            <a:spLocks noGrp="1"/>
          </p:cNvSpPr>
          <p:nvPr>
            <p:ph sz="half" idx="1"/>
          </p:nvPr>
        </p:nvSpPr>
        <p:spPr>
          <a:xfrm>
            <a:off x="76200" y="1676400"/>
            <a:ext cx="4953000" cy="5211763"/>
          </a:xfrm>
        </p:spPr>
        <p:txBody>
          <a:bodyPr>
            <a:normAutofit fontScale="85000" lnSpcReduction="20000"/>
          </a:bodyPr>
          <a:lstStyle/>
          <a:p>
            <a:r>
              <a:rPr lang="en-US" sz="3600" dirty="0" smtClean="0"/>
              <a:t>“La </a:t>
            </a:r>
            <a:r>
              <a:rPr lang="en-US" sz="3600" dirty="0" err="1" smtClean="0"/>
              <a:t>forêt</a:t>
            </a:r>
            <a:r>
              <a:rPr lang="en-US" sz="3600" dirty="0" smtClean="0"/>
              <a:t> </a:t>
            </a:r>
            <a:r>
              <a:rPr lang="en-US" sz="3600" dirty="0" err="1" smtClean="0"/>
              <a:t>québécoise</a:t>
            </a:r>
            <a:r>
              <a:rPr lang="en-US" sz="3600" dirty="0" smtClean="0"/>
              <a:t>: de la </a:t>
            </a:r>
            <a:r>
              <a:rPr lang="en-US" sz="3600" dirty="0" err="1" smtClean="0"/>
              <a:t>feuille</a:t>
            </a:r>
            <a:r>
              <a:rPr lang="en-US" sz="3600" dirty="0" smtClean="0"/>
              <a:t> au crayon”</a:t>
            </a:r>
          </a:p>
          <a:p>
            <a:pPr marL="0" indent="0">
              <a:buNone/>
            </a:pPr>
            <a:r>
              <a:rPr lang="en-US" dirty="0" smtClean="0">
                <a:hlinkClick r:id="rId2"/>
              </a:rPr>
              <a:t>http</a:t>
            </a:r>
            <a:r>
              <a:rPr lang="en-US" dirty="0">
                <a:hlinkClick r:id="rId2"/>
              </a:rPr>
              <a:t>://pages.usherbrooke.ca/kcarpentier/?</a:t>
            </a:r>
            <a:r>
              <a:rPr lang="en-US" dirty="0" smtClean="0">
                <a:hlinkClick r:id="rId2"/>
              </a:rPr>
              <a:t>page_id=421</a:t>
            </a:r>
            <a:endParaRPr lang="en-US" dirty="0" smtClean="0"/>
          </a:p>
          <a:p>
            <a:r>
              <a:rPr lang="en-US" sz="3600" dirty="0" err="1"/>
              <a:t>Trousses</a:t>
            </a:r>
            <a:r>
              <a:rPr lang="en-US" sz="3600" dirty="0"/>
              <a:t> </a:t>
            </a:r>
            <a:r>
              <a:rPr lang="en-US" sz="3600" dirty="0" err="1"/>
              <a:t>d’enseignement</a:t>
            </a:r>
            <a:r>
              <a:rPr lang="en-US" sz="3600" dirty="0"/>
              <a:t> de </a:t>
            </a:r>
            <a:r>
              <a:rPr lang="en-US" sz="3600" dirty="0" err="1"/>
              <a:t>l’AFC</a:t>
            </a:r>
            <a:r>
              <a:rPr lang="en-US" sz="3600" dirty="0"/>
              <a:t> (Association </a:t>
            </a:r>
            <a:r>
              <a:rPr lang="en-US" sz="3600" dirty="0" err="1"/>
              <a:t>Forestière</a:t>
            </a:r>
            <a:r>
              <a:rPr lang="en-US" sz="3600" dirty="0"/>
              <a:t> </a:t>
            </a:r>
            <a:r>
              <a:rPr lang="en-US" sz="3600" dirty="0" err="1"/>
              <a:t>Canadienne</a:t>
            </a:r>
            <a:r>
              <a:rPr lang="en-US" sz="3600" dirty="0" smtClean="0"/>
              <a:t>)</a:t>
            </a:r>
            <a:br>
              <a:rPr lang="en-US" sz="3600" dirty="0" smtClean="0"/>
            </a:br>
            <a:r>
              <a:rPr lang="en-US" sz="3600" dirty="0"/>
              <a:t>“La </a:t>
            </a:r>
            <a:r>
              <a:rPr lang="en-US" sz="3600" dirty="0" err="1"/>
              <a:t>foret</a:t>
            </a:r>
            <a:r>
              <a:rPr lang="en-US" sz="3600" dirty="0"/>
              <a:t> </a:t>
            </a:r>
            <a:r>
              <a:rPr lang="en-US" sz="3600" dirty="0" err="1"/>
              <a:t>boréale</a:t>
            </a:r>
            <a:r>
              <a:rPr lang="en-US" sz="3600" dirty="0"/>
              <a:t>: un heritage </a:t>
            </a:r>
            <a:r>
              <a:rPr lang="en-US" sz="3600" dirty="0" err="1" smtClean="0"/>
              <a:t>mondial</a:t>
            </a:r>
            <a:r>
              <a:rPr lang="en-US" sz="3600" dirty="0" smtClean="0"/>
              <a:t>”</a:t>
            </a:r>
          </a:p>
          <a:p>
            <a:pPr marL="0" indent="0">
              <a:buNone/>
            </a:pPr>
            <a:r>
              <a:rPr lang="en-US" sz="3100" dirty="0" smtClean="0">
                <a:hlinkClick r:id="rId3"/>
              </a:rPr>
              <a:t>http</a:t>
            </a:r>
            <a:r>
              <a:rPr lang="en-US" sz="3100" dirty="0">
                <a:hlinkClick r:id="rId3"/>
              </a:rPr>
              <a:t>://www.canadianforestry.com/kits/francais/index.html</a:t>
            </a:r>
            <a:endParaRPr lang="en-US" sz="3100" dirty="0"/>
          </a:p>
          <a:p>
            <a:pPr marL="0" indent="0">
              <a:buNone/>
            </a:pPr>
            <a:r>
              <a:rPr lang="en-US" dirty="0" smtClean="0">
                <a:hlinkClick r:id="rId4"/>
              </a:rPr>
              <a:t>http</a:t>
            </a:r>
            <a:r>
              <a:rPr lang="en-US" dirty="0">
                <a:hlinkClick r:id="rId4"/>
              </a:rPr>
              <a:t>://</a:t>
            </a:r>
            <a:r>
              <a:rPr lang="en-US" dirty="0" smtClean="0">
                <a:hlinkClick r:id="rId4"/>
              </a:rPr>
              <a:t>hww.ca/pdf/Boreal%20Kit_FRA.pdf</a:t>
            </a:r>
            <a:endParaRPr lang="en-US" dirty="0" smtClean="0"/>
          </a:p>
        </p:txBody>
      </p:sp>
      <p:pic>
        <p:nvPicPr>
          <p:cNvPr id="5" name="Content Placeholder 4"/>
          <p:cNvPicPr>
            <a:picLocks noGrp="1" noChangeAspect="1"/>
          </p:cNvPicPr>
          <p:nvPr>
            <p:ph sz="half" idx="2"/>
          </p:nvPr>
        </p:nvPicPr>
        <p:blipFill>
          <a:blip r:embed="rId5"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5105401" y="1752599"/>
            <a:ext cx="3829186" cy="4963759"/>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17502514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Content Placeholder 6"/>
          <p:cNvPicPr>
            <a:picLocks noChangeAspect="1"/>
          </p:cNvPicPr>
          <p:nvPr/>
        </p:nvPicPr>
        <p:blipFill>
          <a:blip r:embed="rId2" cstate="print">
            <a:extLst>
              <a:ext uri="{BEBA8EAE-BF5A-486C-A8C5-ECC9F3942E4B}">
                <a14:imgProps xmlns:a14="http://schemas.microsoft.com/office/drawing/2010/main" xmlns="" xmlns:p="http://schemas.openxmlformats.org/presentationml/2006/main" xmlns:r="http://schemas.openxmlformats.org/officeDocument/2006/relationships" xmlns:a="http://schemas.openxmlformats.org/drawingml/2006/main">
                  <a14:imgLayer r:embed="rId3">
                    <a14:imgEffect>
                      <a14:brightnessContrast contrast="39000"/>
                    </a14:imgEffect>
                  </a14:imgLayer>
                </a14:imgProps>
              </a:ex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134040" y="28353"/>
            <a:ext cx="5370722" cy="6858000"/>
          </a:xfrm>
          <a:prstGeom prst="rect">
            <a:avLst/>
          </a:prstGeom>
        </p:spPr>
      </p:pic>
      <p:sp>
        <p:nvSpPr>
          <p:cNvPr id="6" name="TextBox 5"/>
          <p:cNvSpPr txBox="1"/>
          <p:nvPr/>
        </p:nvSpPr>
        <p:spPr>
          <a:xfrm>
            <a:off x="5867400" y="457200"/>
            <a:ext cx="3048000" cy="5909310"/>
          </a:xfrm>
          <a:prstGeom prst="rect">
            <a:avLst/>
          </a:prstGeom>
          <a:noFill/>
        </p:spPr>
        <p:txBody>
          <a:bodyPr wrap="square" rtlCol="0">
            <a:spAutoFit/>
          </a:bodyPr>
          <a:lstStyle/>
          <a:p>
            <a:r>
              <a:rPr lang="en-US" sz="5400" dirty="0" smtClean="0"/>
              <a:t>Types de </a:t>
            </a:r>
            <a:r>
              <a:rPr lang="en-US" sz="5400" dirty="0" err="1" smtClean="0"/>
              <a:t>forêts</a:t>
            </a:r>
            <a:r>
              <a:rPr lang="en-US" sz="5400" dirty="0" smtClean="0"/>
              <a:t>: </a:t>
            </a:r>
            <a:br>
              <a:rPr lang="en-US" sz="5400" dirty="0" smtClean="0"/>
            </a:br>
            <a:r>
              <a:rPr lang="en-US" sz="5400" dirty="0" smtClean="0"/>
              <a:t>*</a:t>
            </a:r>
            <a:r>
              <a:rPr lang="en-US" sz="5400" dirty="0" err="1" smtClean="0"/>
              <a:t>Feuillus</a:t>
            </a:r>
            <a:endParaRPr lang="en-US" sz="5400" dirty="0" smtClean="0"/>
          </a:p>
          <a:p>
            <a:r>
              <a:rPr lang="en-US" sz="5400" dirty="0" smtClean="0"/>
              <a:t>*</a:t>
            </a:r>
            <a:r>
              <a:rPr lang="en-US" sz="5400" dirty="0" err="1" smtClean="0"/>
              <a:t>Mixte</a:t>
            </a:r>
            <a:r>
              <a:rPr lang="en-US" sz="5400" dirty="0" smtClean="0"/>
              <a:t/>
            </a:r>
            <a:br>
              <a:rPr lang="en-US" sz="5400" dirty="0" smtClean="0"/>
            </a:br>
            <a:r>
              <a:rPr lang="en-US" sz="5400" dirty="0" smtClean="0"/>
              <a:t>*</a:t>
            </a:r>
            <a:r>
              <a:rPr lang="en-US" sz="5400" dirty="0" err="1" smtClean="0"/>
              <a:t>Boréale</a:t>
            </a:r>
            <a:endParaRPr lang="en-US" sz="5400" dirty="0" smtClean="0"/>
          </a:p>
          <a:p>
            <a:r>
              <a:rPr lang="en-US" sz="5400" dirty="0" smtClean="0"/>
              <a:t>*</a:t>
            </a:r>
            <a:r>
              <a:rPr lang="en-US" sz="5400" dirty="0" err="1" smtClean="0"/>
              <a:t>Talga</a:t>
            </a:r>
            <a:endParaRPr lang="en-US" sz="5400" dirty="0" smtClean="0"/>
          </a:p>
          <a:p>
            <a:r>
              <a:rPr lang="en-US" sz="5400" dirty="0" smtClean="0"/>
              <a:t>*</a:t>
            </a:r>
            <a:r>
              <a:rPr lang="en-US" sz="5400" dirty="0" err="1" smtClean="0"/>
              <a:t>Toundra</a:t>
            </a:r>
            <a:endParaRPr lang="en-US" sz="5400" dirty="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30821602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dirty="0" smtClean="0"/>
              <a:t>Film: </a:t>
            </a:r>
            <a:r>
              <a:rPr lang="en-US" i="1" dirty="0" err="1" smtClean="0"/>
              <a:t>L’Erreur</a:t>
            </a:r>
            <a:r>
              <a:rPr lang="en-US" i="1" dirty="0" smtClean="0"/>
              <a:t> </a:t>
            </a:r>
            <a:r>
              <a:rPr lang="en-US" i="1" dirty="0" err="1"/>
              <a:t>boréale</a:t>
            </a:r>
            <a:r>
              <a:rPr lang="en-US" i="1" dirty="0"/>
              <a:t> </a:t>
            </a:r>
            <a:r>
              <a:rPr lang="en-US" dirty="0"/>
              <a:t>(1999</a:t>
            </a:r>
            <a:r>
              <a:rPr lang="en-US" dirty="0" smtClean="0"/>
              <a:t>)</a:t>
            </a:r>
            <a:br>
              <a:rPr lang="en-US" dirty="0" smtClean="0"/>
            </a:br>
            <a:r>
              <a:rPr lang="fr-FR" dirty="0"/>
              <a:t>Robert </a:t>
            </a:r>
            <a:r>
              <a:rPr lang="fr-FR" dirty="0" err="1"/>
              <a:t>Monderie</a:t>
            </a:r>
            <a:r>
              <a:rPr lang="fr-FR" dirty="0"/>
              <a:t> et </a:t>
            </a:r>
            <a:r>
              <a:rPr lang="fr-FR" dirty="0" smtClean="0"/>
              <a:t>Richard </a:t>
            </a:r>
            <a:r>
              <a:rPr lang="fr-FR" dirty="0"/>
              <a:t>Desjardins</a:t>
            </a:r>
            <a:endParaRPr lang="en-US" dirty="0"/>
          </a:p>
        </p:txBody>
      </p:sp>
      <p:sp>
        <p:nvSpPr>
          <p:cNvPr id="3" name="Content Placeholder 2"/>
          <p:cNvSpPr>
            <a:spLocks noGrp="1"/>
          </p:cNvSpPr>
          <p:nvPr>
            <p:ph sz="half" idx="1"/>
          </p:nvPr>
        </p:nvSpPr>
        <p:spPr>
          <a:xfrm>
            <a:off x="152400" y="1524000"/>
            <a:ext cx="5257800" cy="5105400"/>
          </a:xfrm>
        </p:spPr>
        <p:txBody>
          <a:bodyPr>
            <a:normAutofit fontScale="92500" lnSpcReduction="10000"/>
          </a:bodyPr>
          <a:lstStyle/>
          <a:p>
            <a:pPr marL="0" indent="0">
              <a:buNone/>
            </a:pPr>
            <a:r>
              <a:rPr lang="en-US" i="1" dirty="0"/>
              <a:t> 70 minutes</a:t>
            </a:r>
          </a:p>
          <a:p>
            <a:pPr marL="0" indent="0">
              <a:buNone/>
            </a:pPr>
            <a:r>
              <a:rPr lang="fr-FR" dirty="0" smtClean="0"/>
              <a:t>« Documentaire </a:t>
            </a:r>
            <a:r>
              <a:rPr lang="fr-FR" dirty="0"/>
              <a:t>sur l’exploitation forestière dans la forêt boréale du </a:t>
            </a:r>
            <a:r>
              <a:rPr lang="fr-FR" dirty="0" smtClean="0"/>
              <a:t>Québec, le </a:t>
            </a:r>
            <a:r>
              <a:rPr lang="fr-FR" dirty="0"/>
              <a:t>film porte un </a:t>
            </a:r>
            <a:r>
              <a:rPr lang="fr-FR" dirty="0" err="1"/>
              <a:t>oeil</a:t>
            </a:r>
            <a:r>
              <a:rPr lang="fr-FR" dirty="0"/>
              <a:t> critique sur les ententes </a:t>
            </a:r>
            <a:r>
              <a:rPr lang="fr-FR" dirty="0" smtClean="0"/>
              <a:t>québécoises sur </a:t>
            </a:r>
            <a:r>
              <a:rPr lang="fr-FR" dirty="0"/>
              <a:t>l’approvisionnement en bois d’</a:t>
            </a:r>
            <a:r>
              <a:rPr lang="fr-FR" dirty="0" err="1"/>
              <a:t>oeuvre</a:t>
            </a:r>
            <a:r>
              <a:rPr lang="fr-FR" dirty="0"/>
              <a:t> et l’aménagement </a:t>
            </a:r>
            <a:r>
              <a:rPr lang="fr-FR" dirty="0" smtClean="0"/>
              <a:t>forestier, l’utilisation </a:t>
            </a:r>
            <a:r>
              <a:rPr lang="fr-FR" dirty="0"/>
              <a:t>de logiciels permettant d’abattre un nombre d’arbres </a:t>
            </a:r>
            <a:r>
              <a:rPr lang="fr-FR" dirty="0" smtClean="0"/>
              <a:t>supérieur à </a:t>
            </a:r>
            <a:r>
              <a:rPr lang="fr-FR" dirty="0"/>
              <a:t>la capacité de régénération et les relations entre le gouvernement </a:t>
            </a:r>
            <a:r>
              <a:rPr lang="fr-FR" dirty="0" smtClean="0"/>
              <a:t>et </a:t>
            </a:r>
            <a:r>
              <a:rPr lang="en-US" dirty="0" err="1" smtClean="0"/>
              <a:t>l’industrie</a:t>
            </a:r>
            <a:r>
              <a:rPr lang="en-US" dirty="0" smtClean="0"/>
              <a:t> </a:t>
            </a:r>
            <a:r>
              <a:rPr lang="en-US" dirty="0" err="1"/>
              <a:t>forestière</a:t>
            </a:r>
            <a:r>
              <a:rPr lang="en-US" dirty="0"/>
              <a:t>.</a:t>
            </a:r>
          </a:p>
        </p:txBody>
      </p:sp>
      <p:pic>
        <p:nvPicPr>
          <p:cNvPr id="5" name="Content Placeholder 4"/>
          <p:cNvPicPr>
            <a:picLocks noGrp="1" noChangeAspect="1"/>
          </p:cNvPicPr>
          <p:nvPr>
            <p:ph sz="half" idx="2"/>
          </p:nvPr>
        </p:nvPicPr>
        <p:blipFill rotWithShape="1">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rcRect/>
          <a:stretch/>
        </p:blipFill>
        <p:spPr>
          <a:xfrm>
            <a:off x="5337544" y="1828800"/>
            <a:ext cx="3781647" cy="3733800"/>
          </a:xfrm>
        </p:spPr>
      </p:pic>
      <p:sp>
        <p:nvSpPr>
          <p:cNvPr id="6" name="TextBox 5"/>
          <p:cNvSpPr txBox="1"/>
          <p:nvPr/>
        </p:nvSpPr>
        <p:spPr>
          <a:xfrm>
            <a:off x="304800" y="6336268"/>
            <a:ext cx="8967904" cy="400110"/>
          </a:xfrm>
          <a:prstGeom prst="rect">
            <a:avLst/>
          </a:prstGeom>
          <a:noFill/>
        </p:spPr>
        <p:txBody>
          <a:bodyPr wrap="none" rtlCol="0">
            <a:spAutoFit/>
          </a:bodyPr>
          <a:lstStyle/>
          <a:p>
            <a:r>
              <a:rPr lang="en-US" sz="2000" b="1" dirty="0" smtClean="0"/>
              <a:t>SUR DAILY MOTION</a:t>
            </a:r>
            <a:r>
              <a:rPr lang="en-US" dirty="0" smtClean="0"/>
              <a:t>:  </a:t>
            </a:r>
            <a:r>
              <a:rPr lang="en-US" dirty="0" smtClean="0">
                <a:hlinkClick r:id="rId3"/>
              </a:rPr>
              <a:t>http</a:t>
            </a:r>
            <a:r>
              <a:rPr lang="en-US" dirty="0">
                <a:hlinkClick r:id="rId3"/>
              </a:rPr>
              <a:t>://</a:t>
            </a:r>
            <a:r>
              <a:rPr lang="en-US" dirty="0" smtClean="0">
                <a:hlinkClick r:id="rId3"/>
              </a:rPr>
              <a:t>www.dailymotion.com/video/x5wjud_l-erreur-boreale-1_news</a:t>
            </a:r>
            <a:endParaRPr lang="en-US" dirty="0" smtClean="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22670404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ormAutofit fontScale="90000"/>
          </a:bodyPr>
          <a:lstStyle/>
          <a:p>
            <a:r>
              <a:rPr lang="en-US" dirty="0" err="1"/>
              <a:t>Activit</a:t>
            </a:r>
            <a:r>
              <a:rPr lang="fr-FR" dirty="0" err="1"/>
              <a:t>és</a:t>
            </a:r>
            <a:r>
              <a:rPr lang="fr-FR" dirty="0"/>
              <a:t> pour le niveau débutant</a:t>
            </a:r>
            <a:r>
              <a:rPr lang="fr-FR" dirty="0" smtClean="0"/>
              <a:t>:</a:t>
            </a:r>
            <a:br>
              <a:rPr lang="fr-FR" dirty="0" smtClean="0"/>
            </a:br>
            <a:r>
              <a:rPr lang="fr-FR" dirty="0" smtClean="0"/>
              <a:t>Le réchauffement planétaire et la disparition des espèces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76200" y="2131467"/>
            <a:ext cx="8991601" cy="4581387"/>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10505172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5442"/>
            <a:ext cx="9144000" cy="1143000"/>
          </a:xfrm>
        </p:spPr>
        <p:txBody>
          <a:bodyPr>
            <a:normAutofit fontScale="90000"/>
          </a:bodyPr>
          <a:lstStyle/>
          <a:p>
            <a:r>
              <a:rPr lang="en-US" dirty="0" err="1"/>
              <a:t>Activit</a:t>
            </a:r>
            <a:r>
              <a:rPr lang="fr-FR" dirty="0" err="1"/>
              <a:t>és</a:t>
            </a:r>
            <a:r>
              <a:rPr lang="fr-FR" dirty="0"/>
              <a:t> pour le niveau </a:t>
            </a:r>
            <a:r>
              <a:rPr lang="fr-FR" dirty="0" smtClean="0"/>
              <a:t>avancé:</a:t>
            </a:r>
            <a:br>
              <a:rPr lang="fr-FR" dirty="0" smtClean="0"/>
            </a:br>
            <a:r>
              <a:rPr lang="fr-FR" dirty="0" smtClean="0"/>
              <a:t>vers de nouvelles sources énergétiques</a:t>
            </a:r>
            <a:endParaRPr lang="en-US" dirty="0"/>
          </a:p>
        </p:txBody>
      </p:sp>
      <p:sp>
        <p:nvSpPr>
          <p:cNvPr id="3" name="Content Placeholder 2"/>
          <p:cNvSpPr>
            <a:spLocks noGrp="1"/>
          </p:cNvSpPr>
          <p:nvPr>
            <p:ph idx="1"/>
          </p:nvPr>
        </p:nvSpPr>
        <p:spPr>
          <a:xfrm>
            <a:off x="152400" y="1600200"/>
            <a:ext cx="8991600" cy="5257800"/>
          </a:xfrm>
        </p:spPr>
        <p:txBody>
          <a:bodyPr>
            <a:normAutofit/>
          </a:bodyPr>
          <a:lstStyle/>
          <a:p>
            <a:r>
              <a:rPr lang="fr-FR" dirty="0" smtClean="0"/>
              <a:t>« Les </a:t>
            </a:r>
            <a:r>
              <a:rPr lang="fr-FR" dirty="0"/>
              <a:t>énergies vertes tiennent-elles la route ? Quel est le potentiel des énergies renouvelables au Québec ? Quelles surprises attendent nos comptes d’électricité dans un avenir proche? 48 ans après l’élection qui mènera à la nationalisation de l’électricité au Québec, sommes-nous toujours Maîtres chez-nous </a:t>
            </a:r>
            <a:r>
              <a:rPr lang="fr-FR" dirty="0" smtClean="0"/>
              <a:t>? »</a:t>
            </a:r>
          </a:p>
          <a:p>
            <a:pPr marL="0" indent="0">
              <a:buNone/>
            </a:pPr>
            <a:r>
              <a:rPr lang="fr-FR" dirty="0" smtClean="0">
                <a:hlinkClick r:id="rId2"/>
              </a:rPr>
              <a:t>http://www.chercherlecourant</a:t>
            </a:r>
            <a:endParaRPr lang="fr-FR" dirty="0" smtClean="0"/>
          </a:p>
          <a:p>
            <a:pPr marL="0" indent="0">
              <a:buNone/>
            </a:pPr>
            <a:r>
              <a:rPr lang="en-US" dirty="0" err="1" smtClean="0"/>
              <a:t>Bande</a:t>
            </a:r>
            <a:r>
              <a:rPr lang="en-US" dirty="0" smtClean="0"/>
              <a:t> </a:t>
            </a:r>
            <a:r>
              <a:rPr lang="en-US" dirty="0" err="1" smtClean="0"/>
              <a:t>annonce</a:t>
            </a:r>
            <a:r>
              <a:rPr lang="en-US" dirty="0" smtClean="0"/>
              <a:t> pour </a:t>
            </a:r>
            <a:r>
              <a:rPr lang="en-US" i="1" dirty="0" err="1" smtClean="0"/>
              <a:t>Chercher</a:t>
            </a:r>
            <a:r>
              <a:rPr lang="en-US" i="1" dirty="0" smtClean="0"/>
              <a:t> </a:t>
            </a:r>
            <a:r>
              <a:rPr lang="en-US" i="1" dirty="0"/>
              <a:t>le courant </a:t>
            </a:r>
            <a:r>
              <a:rPr lang="fr-FR" dirty="0" smtClean="0">
                <a:hlinkClick r:id="rId3"/>
              </a:rPr>
              <a:t>http</a:t>
            </a:r>
            <a:r>
              <a:rPr lang="fr-FR" dirty="0">
                <a:hlinkClick r:id="rId3"/>
              </a:rPr>
              <a:t>://</a:t>
            </a:r>
            <a:r>
              <a:rPr lang="fr-FR" dirty="0" smtClean="0">
                <a:hlinkClick r:id="rId3"/>
              </a:rPr>
              <a:t>www.youtube.com/watch?v=eHKX4WTSizs</a:t>
            </a:r>
            <a:endParaRPr lang="en-US" dirty="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30057719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143000"/>
          </a:xfrm>
        </p:spPr>
        <p:txBody>
          <a:bodyPr>
            <a:normAutofit fontScale="90000"/>
          </a:bodyPr>
          <a:lstStyle/>
          <a:p>
            <a:r>
              <a:rPr lang="en-US" dirty="0" err="1"/>
              <a:t>Controverse</a:t>
            </a:r>
            <a:r>
              <a:rPr lang="en-US" dirty="0"/>
              <a:t> au </a:t>
            </a:r>
            <a:r>
              <a:rPr lang="en-US" dirty="0" smtClean="0"/>
              <a:t>Québec </a:t>
            </a:r>
            <a:br>
              <a:rPr lang="en-US" dirty="0" smtClean="0"/>
            </a:br>
            <a:r>
              <a:rPr lang="en-US" dirty="0" err="1" smtClean="0"/>
              <a:t>sur</a:t>
            </a:r>
            <a:r>
              <a:rPr lang="en-US" dirty="0" smtClean="0"/>
              <a:t> le </a:t>
            </a:r>
            <a:r>
              <a:rPr lang="en-US" dirty="0" err="1" smtClean="0"/>
              <a:t>gaz</a:t>
            </a:r>
            <a:r>
              <a:rPr lang="en-US" dirty="0" smtClean="0"/>
              <a:t> de </a:t>
            </a:r>
            <a:r>
              <a:rPr lang="en-US" dirty="0" err="1" smtClean="0"/>
              <a:t>schiste</a:t>
            </a:r>
            <a:r>
              <a:rPr lang="en-US" dirty="0"/>
              <a:t/>
            </a:r>
            <a:br>
              <a:rPr lang="en-US" dirty="0"/>
            </a:br>
            <a:endParaRPr lang="en-US" dirty="0"/>
          </a:p>
        </p:txBody>
      </p:sp>
      <p:sp>
        <p:nvSpPr>
          <p:cNvPr id="3" name="Content Placeholder 2"/>
          <p:cNvSpPr>
            <a:spLocks noGrp="1"/>
          </p:cNvSpPr>
          <p:nvPr>
            <p:ph sz="half" idx="1"/>
          </p:nvPr>
        </p:nvSpPr>
        <p:spPr>
          <a:xfrm>
            <a:off x="304800" y="1371600"/>
            <a:ext cx="6172200" cy="5486400"/>
          </a:xfrm>
        </p:spPr>
        <p:txBody>
          <a:bodyPr>
            <a:normAutofit lnSpcReduction="10000"/>
          </a:bodyPr>
          <a:lstStyle/>
          <a:p>
            <a:r>
              <a:rPr lang="en-US" dirty="0" smtClean="0">
                <a:hlinkClick r:id="rId2"/>
              </a:rPr>
              <a:t>http</a:t>
            </a:r>
            <a:r>
              <a:rPr lang="en-US" dirty="0">
                <a:hlinkClick r:id="rId2"/>
              </a:rPr>
              <a:t>://</a:t>
            </a:r>
            <a:r>
              <a:rPr lang="en-US" dirty="0" smtClean="0">
                <a:hlinkClick r:id="rId2"/>
              </a:rPr>
              <a:t>fr.wikipedia.org/wiki/Gaz_de_schiste</a:t>
            </a:r>
            <a:endParaRPr lang="en-US" dirty="0" smtClean="0"/>
          </a:p>
          <a:p>
            <a:pPr marL="0" indent="0">
              <a:buNone/>
            </a:pPr>
            <a:r>
              <a:rPr lang="en-US" dirty="0" smtClean="0"/>
              <a:t>“</a:t>
            </a:r>
            <a:r>
              <a:rPr lang="fr-FR" dirty="0"/>
              <a:t>Le gouvernement québécois a exclu de l'exploitation gazière l'</a:t>
            </a:r>
            <a:r>
              <a:rPr lang="fr-FR" dirty="0">
                <a:hlinkClick r:id="rId3" action="ppaction://hlinkfile" tooltip="Estuaire du Saint-Laurent"/>
              </a:rPr>
              <a:t>estuaire du Saint-Laurent</a:t>
            </a:r>
            <a:r>
              <a:rPr lang="fr-FR" dirty="0"/>
              <a:t> en raison de la vulnérabilité de son </a:t>
            </a:r>
            <a:r>
              <a:rPr lang="fr-FR" dirty="0">
                <a:hlinkClick r:id="rId4" action="ppaction://hlinkfile" tooltip="Patrimoine naturel"/>
              </a:rPr>
              <a:t>patrimoine naturel</a:t>
            </a:r>
            <a:r>
              <a:rPr lang="fr-FR" dirty="0"/>
              <a:t>, de son importance écologique et du nombre de personnes qui y habitent</a:t>
            </a:r>
            <a:r>
              <a:rPr lang="fr-FR" dirty="0" smtClean="0"/>
              <a:t>. »</a:t>
            </a:r>
          </a:p>
          <a:p>
            <a:pPr marL="0" indent="0">
              <a:buNone/>
            </a:pPr>
            <a:r>
              <a:rPr lang="fr-FR" dirty="0" err="1" smtClean="0"/>
              <a:t>Vido</a:t>
            </a:r>
            <a:r>
              <a:rPr lang="fr-FR" dirty="0" smtClean="0"/>
              <a:t>:</a:t>
            </a:r>
          </a:p>
          <a:p>
            <a:pPr marL="0" indent="0">
              <a:buNone/>
            </a:pPr>
            <a:r>
              <a:rPr lang="fr-FR" dirty="0" smtClean="0">
                <a:hlinkClick r:id="rId5"/>
              </a:rPr>
              <a:t>http</a:t>
            </a:r>
            <a:r>
              <a:rPr lang="fr-FR" dirty="0">
                <a:hlinkClick r:id="rId5"/>
              </a:rPr>
              <a:t>://</a:t>
            </a:r>
            <a:r>
              <a:rPr lang="fr-FR" dirty="0" smtClean="0">
                <a:hlinkClick r:id="rId5"/>
              </a:rPr>
              <a:t>www.ina.fr/video/VDD10027402/quebec-l-exploitation-du-gaz-de-schiste-divise.fr.html</a:t>
            </a:r>
            <a:r>
              <a:rPr lang="fr-FR" dirty="0" smtClean="0"/>
              <a:t>  (1:50)</a:t>
            </a:r>
            <a:r>
              <a:rPr lang="fr-FR" dirty="0"/>
              <a:t/>
            </a:r>
            <a:br>
              <a:rPr lang="fr-FR" dirty="0"/>
            </a:br>
            <a:endParaRPr lang="en-US" dirty="0"/>
          </a:p>
        </p:txBody>
      </p:sp>
      <p:pic>
        <p:nvPicPr>
          <p:cNvPr id="6" name="Content Placeholder 5"/>
          <p:cNvPicPr>
            <a:picLocks noGrp="1" noChangeAspect="1"/>
          </p:cNvPicPr>
          <p:nvPr>
            <p:ph sz="half" idx="2"/>
          </p:nvPr>
        </p:nvPicPr>
        <p:blipFill rotWithShape="1">
          <a:blip r:embed="rId6"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rcRect/>
          <a:stretch/>
        </p:blipFill>
        <p:spPr>
          <a:xfrm>
            <a:off x="6443330" y="2286000"/>
            <a:ext cx="2700670" cy="3832168"/>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31242541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60438"/>
          </a:xfrm>
        </p:spPr>
        <p:txBody>
          <a:bodyPr>
            <a:normAutofit fontScale="90000"/>
          </a:bodyPr>
          <a:lstStyle/>
          <a:p>
            <a:r>
              <a:rPr lang="en-US" dirty="0" smtClean="0"/>
              <a:t>Le </a:t>
            </a:r>
            <a:r>
              <a:rPr lang="en-US" dirty="0" err="1" smtClean="0"/>
              <a:t>Gaz</a:t>
            </a:r>
            <a:r>
              <a:rPr lang="en-US" dirty="0" smtClean="0"/>
              <a:t> </a:t>
            </a:r>
            <a:r>
              <a:rPr lang="en-US" dirty="0"/>
              <a:t>de </a:t>
            </a:r>
            <a:r>
              <a:rPr lang="en-US" dirty="0" err="1" smtClean="0"/>
              <a:t>schiste</a:t>
            </a:r>
            <a:r>
              <a:rPr lang="en-US" dirty="0" smtClean="0"/>
              <a:t> et </a:t>
            </a:r>
            <a:br>
              <a:rPr lang="en-US" dirty="0" smtClean="0"/>
            </a:br>
            <a:r>
              <a:rPr lang="en-US" dirty="0" smtClean="0"/>
              <a:t>la </a:t>
            </a:r>
            <a:r>
              <a:rPr lang="en-US" dirty="0" err="1" smtClean="0"/>
              <a:t>Fracturation</a:t>
            </a:r>
            <a:r>
              <a:rPr lang="en-US" dirty="0" smtClean="0"/>
              <a:t> </a:t>
            </a:r>
            <a:r>
              <a:rPr lang="en-US" dirty="0" err="1"/>
              <a:t>hydraulique</a:t>
            </a:r>
            <a:r>
              <a:rPr lang="en-US" dirty="0"/>
              <a:t/>
            </a:r>
            <a:br>
              <a:rPr lang="en-US" dirty="0"/>
            </a:br>
            <a:r>
              <a:rPr lang="en-US" dirty="0" smtClean="0"/>
              <a:t> </a:t>
            </a:r>
            <a:endParaRPr lang="en-US" dirty="0"/>
          </a:p>
        </p:txBody>
      </p:sp>
      <p:sp>
        <p:nvSpPr>
          <p:cNvPr id="3" name="Content Placeholder 2"/>
          <p:cNvSpPr>
            <a:spLocks noGrp="1"/>
          </p:cNvSpPr>
          <p:nvPr>
            <p:ph idx="1"/>
          </p:nvPr>
        </p:nvSpPr>
        <p:spPr>
          <a:xfrm>
            <a:off x="457200" y="1371600"/>
            <a:ext cx="8458200" cy="4754563"/>
          </a:xfrm>
        </p:spPr>
        <p:txBody>
          <a:bodyPr/>
          <a:lstStyle/>
          <a:p>
            <a:r>
              <a:rPr lang="en-US" dirty="0" smtClean="0"/>
              <a:t>Article: “Et </a:t>
            </a:r>
            <a:r>
              <a:rPr lang="en-US" dirty="0" err="1" smtClean="0"/>
              <a:t>apres</a:t>
            </a:r>
            <a:r>
              <a:rPr lang="en-US" dirty="0" smtClean="0"/>
              <a:t> le </a:t>
            </a:r>
            <a:r>
              <a:rPr lang="en-US" dirty="0" err="1" smtClean="0"/>
              <a:t>gaz</a:t>
            </a:r>
            <a:r>
              <a:rPr lang="en-US" dirty="0" smtClean="0"/>
              <a:t> de </a:t>
            </a:r>
            <a:r>
              <a:rPr lang="en-US" dirty="0" err="1" smtClean="0"/>
              <a:t>schiste</a:t>
            </a:r>
            <a:r>
              <a:rPr lang="en-US" dirty="0" smtClean="0"/>
              <a:t>?”</a:t>
            </a:r>
            <a:endParaRPr lang="en-US" dirty="0" smtClean="0">
              <a:hlinkClick r:id="rId2"/>
            </a:endParaRPr>
          </a:p>
          <a:p>
            <a:r>
              <a:rPr lang="en-US" sz="2000" dirty="0" smtClean="0">
                <a:hlinkClick r:id="rId2"/>
              </a:rPr>
              <a:t>http</a:t>
            </a:r>
            <a:r>
              <a:rPr lang="en-US" sz="2000" dirty="0">
                <a:hlinkClick r:id="rId2"/>
              </a:rPr>
              <a:t>://</a:t>
            </a:r>
            <a:r>
              <a:rPr lang="en-US" sz="2000" dirty="0" smtClean="0">
                <a:hlinkClick r:id="rId2"/>
              </a:rPr>
              <a:t>lapresseaffaires.cyberpresse.ca/economie/energie-et-ressources/201104/04/01-4386155-et-apres-le-gaz-de-schiste.php?utm_categorieinterne=trafficdrivers&amp;utm_contenuinterne=lapresseaffaires_LA5_nouvelles_98718_accueil_POS10</a:t>
            </a:r>
            <a:endParaRPr lang="en-US" sz="2000" dirty="0" smtClean="0"/>
          </a:p>
          <a:p>
            <a:r>
              <a:rPr lang="en-US" sz="2400" dirty="0" smtClean="0"/>
              <a:t>Article: “</a:t>
            </a:r>
            <a:r>
              <a:rPr lang="fr-FR" sz="2400" b="1" dirty="0"/>
              <a:t>GAZ DE SCHISTE : Nous ne nous laisserons pas forer</a:t>
            </a:r>
            <a:r>
              <a:rPr lang="fr-FR" sz="2400" b="1" dirty="0" smtClean="0"/>
              <a:t>! »</a:t>
            </a:r>
            <a:endParaRPr lang="en-US" sz="2400" dirty="0" smtClean="0"/>
          </a:p>
          <a:p>
            <a:r>
              <a:rPr lang="en-US" sz="2000" dirty="0">
                <a:hlinkClick r:id="rId3"/>
              </a:rPr>
              <a:t>http://</a:t>
            </a:r>
            <a:r>
              <a:rPr lang="en-US" sz="2000" dirty="0" smtClean="0">
                <a:hlinkClick r:id="rId3"/>
              </a:rPr>
              <a:t>www.rqge.qc.ca/content/gaz-de-schiste-nous-ne-nous-laisserons-pas-forer</a:t>
            </a:r>
            <a:r>
              <a:rPr lang="en-US" sz="2000" dirty="0"/>
              <a:t/>
            </a:r>
            <a:br>
              <a:rPr lang="en-US" sz="2000" dirty="0"/>
            </a:br>
            <a:endParaRPr lang="en-US" sz="2000" dirty="0" smtClean="0"/>
          </a:p>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1981199" y="4419601"/>
            <a:ext cx="5267281" cy="2286000"/>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25369877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828800"/>
            <a:ext cx="8839200" cy="4876800"/>
          </a:xfrm>
        </p:spPr>
        <p:txBody>
          <a:bodyPr>
            <a:normAutofit/>
          </a:bodyPr>
          <a:lstStyle/>
          <a:p>
            <a:r>
              <a:rPr lang="en-US" dirty="0" smtClean="0"/>
              <a:t>Le point de </a:t>
            </a:r>
            <a:r>
              <a:rPr lang="en-US" dirty="0" err="1" smtClean="0"/>
              <a:t>vue</a:t>
            </a:r>
            <a:r>
              <a:rPr lang="en-US" dirty="0" smtClean="0"/>
              <a:t> de </a:t>
            </a:r>
            <a:r>
              <a:rPr lang="en-US" dirty="0" err="1" smtClean="0"/>
              <a:t>l’Association</a:t>
            </a:r>
            <a:r>
              <a:rPr lang="en-US" dirty="0" smtClean="0"/>
              <a:t> </a:t>
            </a:r>
            <a:r>
              <a:rPr lang="en-US" dirty="0" err="1" smtClean="0"/>
              <a:t>Petrolière</a:t>
            </a:r>
            <a:r>
              <a:rPr lang="en-US" dirty="0" smtClean="0"/>
              <a:t> et </a:t>
            </a:r>
            <a:r>
              <a:rPr lang="en-US" dirty="0" err="1" smtClean="0"/>
              <a:t>Gazière</a:t>
            </a:r>
            <a:r>
              <a:rPr lang="en-US" dirty="0" smtClean="0"/>
              <a:t> du Québec</a:t>
            </a:r>
          </a:p>
          <a:p>
            <a:pPr marL="0" indent="0">
              <a:buNone/>
            </a:pPr>
            <a:r>
              <a:rPr lang="en-US" dirty="0">
                <a:hlinkClick r:id="rId2"/>
              </a:rPr>
              <a:t>http://www.apgq-qoga.com/le-liquide-de-fracturation-hydraulique</a:t>
            </a:r>
            <a:r>
              <a:rPr lang="en-US" dirty="0" smtClean="0">
                <a:hlinkClick r:id="rId2"/>
              </a:rPr>
              <a:t>/</a:t>
            </a:r>
            <a:endParaRPr lang="en-US" dirty="0" smtClean="0"/>
          </a:p>
          <a:p>
            <a:pPr marL="0" indent="0">
              <a:buNone/>
            </a:pPr>
            <a:r>
              <a:rPr lang="fr-FR" dirty="0" smtClean="0"/>
              <a:t>« Les </a:t>
            </a:r>
            <a:r>
              <a:rPr lang="fr-FR" dirty="0"/>
              <a:t>ressources énergétiques du Québec peuvent être développées de façon sécuritaire et dans le respect de l’environnement, tout en contribuant à la croissance économique du Québec</a:t>
            </a:r>
            <a:r>
              <a:rPr lang="fr-FR" dirty="0" smtClean="0"/>
              <a:t>. »</a:t>
            </a:r>
            <a:endParaRPr lang="en-US" dirty="0"/>
          </a:p>
        </p:txBody>
      </p:sp>
      <p:pic>
        <p:nvPicPr>
          <p:cNvPr id="4" name="Picture 3"/>
          <p:cNvPicPr>
            <a:picLocks noChangeAspect="1"/>
          </p:cNvPicPr>
          <p:nvPr/>
        </p:nvPicPr>
        <p:blipFill rotWithShape="1">
          <a:blip r:embed="rId3" cstate="print">
            <a:extLst>
              <a:ext uri="{BEBA8EAE-BF5A-486C-A8C5-ECC9F3942E4B}">
                <a14:imgProps xmlns:a14="http://schemas.microsoft.com/office/drawing/2010/main" xmlns="" xmlns:p="http://schemas.openxmlformats.org/presentationml/2006/main" xmlns:r="http://schemas.openxmlformats.org/officeDocument/2006/relationships" xmlns:a="http://schemas.openxmlformats.org/drawingml/2006/main">
                  <a14:imgLayer r:embed="rId4">
                    <a14:imgEffect>
                      <a14:brightnessContrast contrast="27000"/>
                    </a14:imgEffect>
                  </a14:imgLayer>
                </a14:imgProps>
              </a:ex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rcRect/>
          <a:stretch/>
        </p:blipFill>
        <p:spPr>
          <a:xfrm>
            <a:off x="2133600" y="0"/>
            <a:ext cx="4911044" cy="1594884"/>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37795924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096000"/>
          </a:xfrm>
        </p:spPr>
        <p:txBody>
          <a:bodyPr>
            <a:normAutofit fontScale="92500" lnSpcReduction="20000"/>
          </a:bodyPr>
          <a:lstStyle/>
          <a:p>
            <a:pPr marL="0" indent="0">
              <a:buNone/>
            </a:pPr>
            <a:r>
              <a:rPr lang="en-US" dirty="0" smtClean="0"/>
              <a:t>Les opinions des </a:t>
            </a:r>
            <a:r>
              <a:rPr lang="en-US" dirty="0" err="1" smtClean="0"/>
              <a:t>lecteurs</a:t>
            </a:r>
            <a:r>
              <a:rPr lang="en-US" dirty="0" smtClean="0"/>
              <a:t> d’un article de </a:t>
            </a:r>
            <a:r>
              <a:rPr lang="en-US" i="1" dirty="0" err="1" smtClean="0"/>
              <a:t>L’Express</a:t>
            </a:r>
            <a:r>
              <a:rPr lang="en-US" i="1" dirty="0" smtClean="0"/>
              <a:t> </a:t>
            </a:r>
            <a:r>
              <a:rPr lang="en-US" dirty="0" smtClean="0"/>
              <a:t>(France) le 7 </a:t>
            </a:r>
            <a:r>
              <a:rPr lang="en-US" dirty="0" err="1" smtClean="0"/>
              <a:t>avril</a:t>
            </a:r>
            <a:r>
              <a:rPr lang="en-US" dirty="0" smtClean="0"/>
              <a:t> 2011</a:t>
            </a:r>
          </a:p>
          <a:p>
            <a:pPr marL="0" indent="0">
              <a:buNone/>
            </a:pPr>
            <a:r>
              <a:rPr lang="en-US" dirty="0" smtClean="0">
                <a:hlinkClick r:id="rId2"/>
              </a:rPr>
              <a:t>http</a:t>
            </a:r>
            <a:r>
              <a:rPr lang="en-US" dirty="0">
                <a:hlinkClick r:id="rId2"/>
              </a:rPr>
              <a:t>://</a:t>
            </a:r>
            <a:r>
              <a:rPr lang="en-US" dirty="0" smtClean="0">
                <a:hlinkClick r:id="rId2"/>
              </a:rPr>
              <a:t>www.lexpress.fr/actualite/politique/gaz-de-schiste-le-gouvernement-accelere_980527.html</a:t>
            </a:r>
            <a:endParaRPr lang="en-US" dirty="0" smtClean="0"/>
          </a:p>
          <a:p>
            <a:pPr marL="0" indent="0">
              <a:buNone/>
            </a:pPr>
            <a:r>
              <a:rPr lang="fr-FR" dirty="0" smtClean="0"/>
              <a:t>« </a:t>
            </a:r>
            <a:r>
              <a:rPr lang="fr-FR" i="1" dirty="0" smtClean="0"/>
              <a:t>Gaz </a:t>
            </a:r>
            <a:r>
              <a:rPr lang="fr-FR" i="1" dirty="0"/>
              <a:t>de schiste: le gouvernement </a:t>
            </a:r>
            <a:r>
              <a:rPr lang="fr-FR" i="1" dirty="0" smtClean="0"/>
              <a:t>accélère</a:t>
            </a:r>
            <a:r>
              <a:rPr lang="fr-FR" dirty="0" smtClean="0"/>
              <a:t> »</a:t>
            </a:r>
          </a:p>
          <a:p>
            <a:pPr marL="0" indent="0">
              <a:buNone/>
            </a:pPr>
            <a:r>
              <a:rPr lang="fr-FR" dirty="0" smtClean="0"/>
              <a:t>« La </a:t>
            </a:r>
            <a:r>
              <a:rPr lang="fr-FR" dirty="0"/>
              <a:t>proposition de loi sur l'interdiction de toute exploration concernant ces gaz naturels contenus dans la roche va être examinée en urgence</a:t>
            </a:r>
            <a:r>
              <a:rPr lang="fr-FR" dirty="0" smtClean="0"/>
              <a:t>. »</a:t>
            </a:r>
          </a:p>
          <a:p>
            <a:pPr marL="0" indent="0">
              <a:buNone/>
            </a:pPr>
            <a:r>
              <a:rPr lang="fr-FR" dirty="0"/>
              <a:t>Un exemple: "C'est fou, en France, dès qu'une innovation technologique fait son apparition, on descend dans la rue pour la critiquer. Le gaz de schiste est une chance pour la France. Il signifie emploi, argent, et indépendance énergétique consolidée"</a:t>
            </a:r>
          </a:p>
          <a:p>
            <a:pPr marL="0" indent="0">
              <a:buNone/>
            </a:pPr>
            <a:r>
              <a:rPr lang="fr-FR" b="1" dirty="0" smtClean="0"/>
              <a:t/>
            </a:r>
            <a:br>
              <a:rPr lang="fr-FR" b="1" dirty="0" smtClean="0"/>
            </a:br>
            <a:endParaRPr lang="fr-FR" b="1" dirty="0"/>
          </a:p>
          <a:p>
            <a:pPr marL="0" indent="0">
              <a:buNone/>
            </a:pP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1371600" y="5431337"/>
            <a:ext cx="6095999" cy="1426662"/>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16828278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38101" y="838200"/>
            <a:ext cx="9029699" cy="6019800"/>
          </a:xfrm>
        </p:spPr>
      </p:pic>
      <p:sp>
        <p:nvSpPr>
          <p:cNvPr id="2" name="TextBox 1"/>
          <p:cNvSpPr txBox="1"/>
          <p:nvPr/>
        </p:nvSpPr>
        <p:spPr>
          <a:xfrm>
            <a:off x="304800" y="0"/>
            <a:ext cx="8458200" cy="646331"/>
          </a:xfrm>
          <a:prstGeom prst="rect">
            <a:avLst/>
          </a:prstGeom>
          <a:noFill/>
        </p:spPr>
        <p:txBody>
          <a:bodyPr wrap="square" rtlCol="0">
            <a:spAutoFit/>
          </a:bodyPr>
          <a:lstStyle/>
          <a:p>
            <a:r>
              <a:rPr lang="en-US" sz="3600" dirty="0" smtClean="0"/>
              <a:t>D’un journal </a:t>
            </a:r>
            <a:r>
              <a:rPr lang="en-US" sz="3600" dirty="0" err="1" smtClean="0"/>
              <a:t>gratuit</a:t>
            </a:r>
            <a:r>
              <a:rPr lang="en-US" sz="3600" dirty="0" smtClean="0"/>
              <a:t> </a:t>
            </a:r>
            <a:r>
              <a:rPr lang="en-US" sz="3600" dirty="0" err="1" smtClean="0"/>
              <a:t>distribué</a:t>
            </a:r>
            <a:r>
              <a:rPr lang="en-US" sz="3600" dirty="0" smtClean="0"/>
              <a:t> </a:t>
            </a:r>
            <a:r>
              <a:rPr lang="en-US" sz="3600" dirty="0" err="1" smtClean="0"/>
              <a:t>dans</a:t>
            </a:r>
            <a:r>
              <a:rPr lang="en-US" sz="3600" dirty="0" smtClean="0"/>
              <a:t> le </a:t>
            </a:r>
            <a:r>
              <a:rPr lang="en-US" sz="3600" dirty="0" err="1" smtClean="0"/>
              <a:t>Métro</a:t>
            </a:r>
            <a:r>
              <a:rPr lang="en-US" sz="3600" dirty="0" smtClean="0"/>
              <a:t>: </a:t>
            </a:r>
            <a:endParaRPr lang="en-US" sz="3600" dirty="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38020073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76200" y="191366"/>
            <a:ext cx="9010085" cy="6438034"/>
          </a:xfr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10065608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0" y="535154"/>
            <a:ext cx="9144000" cy="5787691"/>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25174843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0" y="429878"/>
            <a:ext cx="9144000" cy="5998243"/>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29827239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err="1" smtClean="0"/>
              <a:t>Quelques</a:t>
            </a:r>
            <a:r>
              <a:rPr lang="en-US" dirty="0" smtClean="0"/>
              <a:t> </a:t>
            </a:r>
            <a:r>
              <a:rPr lang="en-US" dirty="0" err="1" smtClean="0"/>
              <a:t>activités</a:t>
            </a:r>
            <a:r>
              <a:rPr lang="en-US" dirty="0" smtClean="0"/>
              <a:t> </a:t>
            </a:r>
            <a:r>
              <a:rPr lang="en-US" dirty="0" err="1" smtClean="0"/>
              <a:t>possibles</a:t>
            </a:r>
            <a:r>
              <a:rPr lang="en-US" dirty="0" smtClean="0"/>
              <a:t>…</a:t>
            </a:r>
            <a:endParaRPr lang="en-US" dirty="0"/>
          </a:p>
        </p:txBody>
      </p:sp>
      <p:sp>
        <p:nvSpPr>
          <p:cNvPr id="3" name="Content Placeholder 2"/>
          <p:cNvSpPr>
            <a:spLocks noGrp="1"/>
          </p:cNvSpPr>
          <p:nvPr>
            <p:ph idx="1"/>
          </p:nvPr>
        </p:nvSpPr>
        <p:spPr>
          <a:xfrm>
            <a:off x="304800" y="1600200"/>
            <a:ext cx="8534400" cy="5257800"/>
          </a:xfrm>
        </p:spPr>
        <p:txBody>
          <a:bodyPr>
            <a:normAutofit fontScale="92500" lnSpcReduction="10000"/>
          </a:bodyPr>
          <a:lstStyle/>
          <a:p>
            <a:r>
              <a:rPr lang="en-US" dirty="0" smtClean="0"/>
              <a:t>Faire un </a:t>
            </a:r>
            <a:r>
              <a:rPr lang="en-US" dirty="0" err="1" smtClean="0"/>
              <a:t>débat</a:t>
            </a:r>
            <a:r>
              <a:rPr lang="en-US" dirty="0" smtClean="0"/>
              <a:t>, </a:t>
            </a:r>
            <a:r>
              <a:rPr lang="en-US" dirty="0" err="1" smtClean="0"/>
              <a:t>jouer</a:t>
            </a:r>
            <a:r>
              <a:rPr lang="en-US" dirty="0" smtClean="0"/>
              <a:t> des roles</a:t>
            </a:r>
          </a:p>
          <a:p>
            <a:r>
              <a:rPr lang="en-US" dirty="0" err="1" smtClean="0"/>
              <a:t>Créer</a:t>
            </a:r>
            <a:r>
              <a:rPr lang="en-US" dirty="0" smtClean="0"/>
              <a:t> un logo, </a:t>
            </a:r>
            <a:r>
              <a:rPr lang="en-US" dirty="0" err="1" smtClean="0"/>
              <a:t>une</a:t>
            </a:r>
            <a:r>
              <a:rPr lang="en-US" dirty="0" smtClean="0"/>
              <a:t> </a:t>
            </a:r>
            <a:r>
              <a:rPr lang="en-US" dirty="0" err="1" smtClean="0"/>
              <a:t>publicité</a:t>
            </a:r>
            <a:r>
              <a:rPr lang="en-US" dirty="0" smtClean="0"/>
              <a:t>, un brochure, </a:t>
            </a:r>
            <a:r>
              <a:rPr lang="en-US" dirty="0" err="1" smtClean="0"/>
              <a:t>une</a:t>
            </a:r>
            <a:r>
              <a:rPr lang="en-US" dirty="0" smtClean="0"/>
              <a:t> </a:t>
            </a:r>
            <a:r>
              <a:rPr lang="en-US" dirty="0" err="1" smtClean="0"/>
              <a:t>vidéo</a:t>
            </a:r>
            <a:endParaRPr lang="en-US" dirty="0" smtClean="0"/>
          </a:p>
          <a:p>
            <a:r>
              <a:rPr lang="en-US" dirty="0" smtClean="0"/>
              <a:t>Faire </a:t>
            </a:r>
            <a:r>
              <a:rPr lang="en-US" dirty="0" err="1" smtClean="0"/>
              <a:t>une</a:t>
            </a:r>
            <a:r>
              <a:rPr lang="en-US" dirty="0" smtClean="0"/>
              <a:t> </a:t>
            </a:r>
            <a:r>
              <a:rPr lang="en-US" dirty="0" err="1" smtClean="0"/>
              <a:t>comparaison</a:t>
            </a:r>
            <a:r>
              <a:rPr lang="en-US" dirty="0" smtClean="0"/>
              <a:t> avec </a:t>
            </a:r>
            <a:r>
              <a:rPr lang="en-US" dirty="0" err="1" smtClean="0"/>
              <a:t>une</a:t>
            </a:r>
            <a:r>
              <a:rPr lang="en-US" dirty="0" smtClean="0"/>
              <a:t> question </a:t>
            </a:r>
            <a:r>
              <a:rPr lang="en-US" dirty="0" err="1"/>
              <a:t>é</a:t>
            </a:r>
            <a:r>
              <a:rPr lang="en-US" dirty="0" err="1" smtClean="0"/>
              <a:t>cologique</a:t>
            </a:r>
            <a:r>
              <a:rPr lang="en-US" dirty="0" smtClean="0"/>
              <a:t> </a:t>
            </a:r>
            <a:r>
              <a:rPr lang="en-US" dirty="0" err="1" smtClean="0"/>
              <a:t>d’actualité</a:t>
            </a:r>
            <a:r>
              <a:rPr lang="en-US" dirty="0" smtClean="0"/>
              <a:t> aux </a:t>
            </a:r>
            <a:r>
              <a:rPr lang="en-US" dirty="0" err="1" smtClean="0"/>
              <a:t>Etats-Unis</a:t>
            </a:r>
            <a:endParaRPr lang="en-US" dirty="0" smtClean="0"/>
          </a:p>
          <a:p>
            <a:r>
              <a:rPr lang="en-US" dirty="0" smtClean="0"/>
              <a:t>Imaginer </a:t>
            </a:r>
            <a:r>
              <a:rPr lang="en-US" dirty="0" err="1" smtClean="0"/>
              <a:t>une</a:t>
            </a:r>
            <a:r>
              <a:rPr lang="en-US" dirty="0" smtClean="0"/>
              <a:t> nouvelle </a:t>
            </a:r>
            <a:r>
              <a:rPr lang="en-US" dirty="0" err="1" smtClean="0"/>
              <a:t>technologie</a:t>
            </a:r>
            <a:r>
              <a:rPr lang="en-US" dirty="0" smtClean="0"/>
              <a:t> </a:t>
            </a:r>
            <a:r>
              <a:rPr lang="en-US" dirty="0" err="1" smtClean="0"/>
              <a:t>ou</a:t>
            </a:r>
            <a:r>
              <a:rPr lang="en-US" dirty="0" smtClean="0"/>
              <a:t> </a:t>
            </a:r>
            <a:r>
              <a:rPr lang="en-US" dirty="0" err="1" smtClean="0"/>
              <a:t>une</a:t>
            </a:r>
            <a:r>
              <a:rPr lang="en-US" dirty="0" smtClean="0"/>
              <a:t> solution </a:t>
            </a:r>
            <a:r>
              <a:rPr lang="en-US" dirty="0" err="1" smtClean="0"/>
              <a:t>innovatrice</a:t>
            </a:r>
            <a:endParaRPr lang="en-US" dirty="0" smtClean="0"/>
          </a:p>
          <a:p>
            <a:r>
              <a:rPr lang="en-US" dirty="0" err="1" smtClean="0"/>
              <a:t>Développer</a:t>
            </a:r>
            <a:r>
              <a:rPr lang="en-US" dirty="0" smtClean="0"/>
              <a:t> </a:t>
            </a:r>
            <a:r>
              <a:rPr lang="en-US" dirty="0" err="1" smtClean="0"/>
              <a:t>une</a:t>
            </a:r>
            <a:r>
              <a:rPr lang="en-US" dirty="0" smtClean="0"/>
              <a:t> </a:t>
            </a:r>
            <a:r>
              <a:rPr lang="en-US" dirty="0" err="1" smtClean="0"/>
              <a:t>trousse</a:t>
            </a:r>
            <a:r>
              <a:rPr lang="en-US" dirty="0" smtClean="0"/>
              <a:t> </a:t>
            </a:r>
            <a:r>
              <a:rPr lang="en-US" dirty="0" err="1" smtClean="0"/>
              <a:t>écologique</a:t>
            </a:r>
            <a:r>
              <a:rPr lang="en-US" dirty="0" smtClean="0"/>
              <a:t> pour faire </a:t>
            </a:r>
            <a:r>
              <a:rPr lang="en-US" dirty="0" err="1" smtClean="0"/>
              <a:t>découvrir</a:t>
            </a:r>
            <a:r>
              <a:rPr lang="en-US" dirty="0" smtClean="0"/>
              <a:t> un aspect de </a:t>
            </a:r>
            <a:r>
              <a:rPr lang="en-US" dirty="0" err="1" smtClean="0"/>
              <a:t>votre</a:t>
            </a:r>
            <a:r>
              <a:rPr lang="en-US" dirty="0" smtClean="0"/>
              <a:t> </a:t>
            </a:r>
            <a:r>
              <a:rPr lang="en-US" dirty="0" err="1" smtClean="0"/>
              <a:t>ville</a:t>
            </a:r>
            <a:r>
              <a:rPr lang="en-US" dirty="0" smtClean="0"/>
              <a:t> / </a:t>
            </a:r>
            <a:r>
              <a:rPr lang="en-US" dirty="0" err="1" smtClean="0"/>
              <a:t>région</a:t>
            </a:r>
            <a:r>
              <a:rPr lang="en-US" dirty="0" smtClean="0"/>
              <a:t> / </a:t>
            </a:r>
            <a:r>
              <a:rPr lang="en-US" dirty="0" err="1" smtClean="0"/>
              <a:t>écosystème</a:t>
            </a:r>
            <a:endParaRPr lang="en-US" dirty="0" smtClean="0"/>
          </a:p>
          <a:p>
            <a:r>
              <a:rPr lang="en-US" dirty="0" smtClean="0"/>
              <a:t>??????</a:t>
            </a:r>
          </a:p>
          <a:p>
            <a:endParaRPr lang="en-US" dirty="0" smtClean="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14120139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Activit</a:t>
            </a:r>
            <a:r>
              <a:rPr lang="fr-FR" dirty="0" err="1" smtClean="0"/>
              <a:t>és</a:t>
            </a:r>
            <a:r>
              <a:rPr lang="fr-FR" dirty="0" smtClean="0"/>
              <a:t> pour le niveau débutant:</a:t>
            </a:r>
            <a:endParaRPr lang="en-US" dirty="0"/>
          </a:p>
        </p:txBody>
      </p:sp>
      <p:sp>
        <p:nvSpPr>
          <p:cNvPr id="3" name="Content Placeholder 2"/>
          <p:cNvSpPr>
            <a:spLocks noGrp="1"/>
          </p:cNvSpPr>
          <p:nvPr>
            <p:ph sz="half" idx="1"/>
          </p:nvPr>
        </p:nvSpPr>
        <p:spPr>
          <a:xfrm>
            <a:off x="228600" y="2514600"/>
            <a:ext cx="4267200" cy="4191000"/>
          </a:xfrm>
        </p:spPr>
        <p:txBody>
          <a:bodyPr>
            <a:normAutofit/>
          </a:bodyPr>
          <a:lstStyle/>
          <a:p>
            <a:pPr marL="0" indent="0">
              <a:buNone/>
            </a:pPr>
            <a:r>
              <a:rPr lang="fr-FR" sz="3200" dirty="0" smtClean="0"/>
              <a:t>« La banquise / les régions polaires / les pays froids »</a:t>
            </a:r>
            <a:br>
              <a:rPr lang="fr-FR" sz="3200" dirty="0" smtClean="0"/>
            </a:br>
            <a:r>
              <a:rPr lang="fr-FR" sz="3200" dirty="0" smtClean="0"/>
              <a:t>site web avec des idées pédagogiques (enfants)</a:t>
            </a:r>
          </a:p>
          <a:p>
            <a:pPr marL="0" indent="0">
              <a:buNone/>
            </a:pPr>
            <a:r>
              <a:rPr lang="fr-FR" dirty="0" smtClean="0">
                <a:hlinkClick r:id="rId2"/>
              </a:rPr>
              <a:t>http</a:t>
            </a:r>
            <a:r>
              <a:rPr lang="fr-FR" dirty="0">
                <a:hlinkClick r:id="rId2"/>
              </a:rPr>
              <a:t>://</a:t>
            </a:r>
            <a:r>
              <a:rPr lang="fr-FR" dirty="0" smtClean="0">
                <a:hlinkClick r:id="rId2"/>
              </a:rPr>
              <a:t>themamaternelle.free.fr/originaux/banquise.html</a:t>
            </a:r>
            <a:endParaRPr lang="en-US" dirty="0"/>
          </a:p>
        </p:txBody>
      </p:sp>
      <p:pic>
        <p:nvPicPr>
          <p:cNvPr id="6" name="Content Placeholder 3"/>
          <p:cNvPicPr>
            <a:picLocks noGrp="1" noChangeAspect="1"/>
          </p:cNvPicPr>
          <p:nvPr>
            <p:ph sz="half" idx="2"/>
          </p:nvPr>
        </p:nvPicPr>
        <p:blipFill>
          <a:blip r:embed="rId3"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rcRect t="20503"/>
          <a:stretch>
            <a:fillRect/>
          </a:stretch>
        </p:blipFill>
        <p:spPr>
          <a:xfrm>
            <a:off x="4756494" y="1447800"/>
            <a:ext cx="4235106" cy="4837331"/>
          </a:xfrm>
          <a:prstGeom prst="rect">
            <a:avLst/>
          </a:prstGeom>
        </p:spPr>
      </p:pic>
      <p:sp>
        <p:nvSpPr>
          <p:cNvPr id="7" name="TextBox 6"/>
          <p:cNvSpPr txBox="1"/>
          <p:nvPr/>
        </p:nvSpPr>
        <p:spPr>
          <a:xfrm>
            <a:off x="76200" y="1524000"/>
            <a:ext cx="4724400" cy="707886"/>
          </a:xfrm>
          <a:prstGeom prst="rect">
            <a:avLst/>
          </a:prstGeom>
          <a:noFill/>
        </p:spPr>
        <p:txBody>
          <a:bodyPr wrap="square" rtlCol="0">
            <a:spAutoFit/>
          </a:bodyPr>
          <a:lstStyle/>
          <a:p>
            <a:r>
              <a:rPr lang="en-US" sz="4000" i="1" dirty="0" smtClean="0"/>
              <a:t>Les glaciers </a:t>
            </a:r>
            <a:r>
              <a:rPr lang="en-US" sz="4000" i="1" dirty="0" err="1" smtClean="0"/>
              <a:t>fondent</a:t>
            </a:r>
            <a:r>
              <a:rPr lang="en-US" sz="4000" i="1" dirty="0" smtClean="0"/>
              <a:t>!</a:t>
            </a:r>
            <a:endParaRPr lang="en-US" sz="2000" i="1" dirty="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42082842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Bibliographie</a:t>
            </a:r>
            <a:endParaRPr lang="en-US" dirty="0"/>
          </a:p>
        </p:txBody>
      </p:sp>
      <p:sp>
        <p:nvSpPr>
          <p:cNvPr id="3" name="Content Placeholder 2"/>
          <p:cNvSpPr>
            <a:spLocks noGrp="1"/>
          </p:cNvSpPr>
          <p:nvPr>
            <p:ph idx="1"/>
          </p:nvPr>
        </p:nvSpPr>
        <p:spPr>
          <a:xfrm>
            <a:off x="381000" y="1600200"/>
            <a:ext cx="8763000" cy="4953000"/>
          </a:xfrm>
        </p:spPr>
        <p:txBody>
          <a:bodyPr>
            <a:normAutofit fontScale="85000" lnSpcReduction="10000"/>
          </a:bodyPr>
          <a:lstStyle/>
          <a:p>
            <a:r>
              <a:rPr lang="en-US" dirty="0" err="1" smtClean="0"/>
              <a:t>Ouvrages</a:t>
            </a:r>
            <a:r>
              <a:rPr lang="en-US" dirty="0" smtClean="0"/>
              <a:t> de Jean-Guy </a:t>
            </a:r>
            <a:r>
              <a:rPr lang="en-US" dirty="0" err="1" smtClean="0"/>
              <a:t>Vaillancourt</a:t>
            </a:r>
            <a:endParaRPr lang="en-US" dirty="0" smtClean="0"/>
          </a:p>
          <a:p>
            <a:pPr marL="0" indent="0">
              <a:buNone/>
            </a:pPr>
            <a:r>
              <a:rPr lang="en-US" dirty="0" smtClean="0">
                <a:hlinkClick r:id="rId2"/>
              </a:rPr>
              <a:t>http</a:t>
            </a:r>
            <a:r>
              <a:rPr lang="en-US" dirty="0">
                <a:hlinkClick r:id="rId2"/>
              </a:rPr>
              <a:t>://</a:t>
            </a:r>
            <a:r>
              <a:rPr lang="en-US" dirty="0" smtClean="0">
                <a:hlinkClick r:id="rId2"/>
              </a:rPr>
              <a:t>classiques.uqac.ca/contemporains/vaillancourt_jean_guy/vaillancourt_jean_guy.html</a:t>
            </a:r>
            <a:endParaRPr lang="en-US" dirty="0" smtClean="0"/>
          </a:p>
          <a:p>
            <a:r>
              <a:rPr lang="fr-FR" dirty="0" smtClean="0"/>
              <a:t> </a:t>
            </a:r>
            <a:r>
              <a:rPr lang="fr-CA" dirty="0" smtClean="0"/>
              <a:t>Jean-Guy Vaillancourt, “Le mouvement écologiste québécois des années ‘80” publié dans l’ouvrage sous la direction de Serge </a:t>
            </a:r>
            <a:r>
              <a:rPr lang="fr-CA" dirty="0" err="1" smtClean="0"/>
              <a:t>Proulx</a:t>
            </a:r>
            <a:r>
              <a:rPr lang="fr-CA" dirty="0" smtClean="0"/>
              <a:t> et Pierre </a:t>
            </a:r>
            <a:r>
              <a:rPr lang="fr-CA" dirty="0" err="1" smtClean="0"/>
              <a:t>Vallières</a:t>
            </a:r>
            <a:r>
              <a:rPr lang="fr-CA" dirty="0" smtClean="0"/>
              <a:t>, </a:t>
            </a:r>
            <a:r>
              <a:rPr lang="fr-CA" i="1" dirty="0" smtClean="0"/>
              <a:t>Changer de société. Déclin du nationalisme, crise culturelle</a:t>
            </a:r>
            <a:r>
              <a:rPr lang="fr-CA" dirty="0" smtClean="0"/>
              <a:t>. Alternatives sociales au Québec. Chapitre 6, pp. 143 à 163. Montréal : Éditions Québec-Amérique, 1982,</a:t>
            </a:r>
          </a:p>
          <a:p>
            <a:r>
              <a:rPr lang="fr-FR" dirty="0" smtClean="0"/>
              <a:t>Steven </a:t>
            </a:r>
            <a:r>
              <a:rPr lang="fr-FR" dirty="0" err="1"/>
              <a:t>Guilbeault</a:t>
            </a:r>
            <a:r>
              <a:rPr lang="fr-FR" dirty="0"/>
              <a:t>, </a:t>
            </a:r>
            <a:r>
              <a:rPr lang="fr-FR" i="1" dirty="0"/>
              <a:t>Alerte! : Le Québec à l'heure des changements climatiques</a:t>
            </a:r>
            <a:r>
              <a:rPr lang="fr-FR" dirty="0"/>
              <a:t>, Montréal, (Québec), Canada, Éditions du Boréal, </a:t>
            </a:r>
            <a:r>
              <a:rPr lang="fr-FR" dirty="0" smtClean="0"/>
              <a:t>2010.</a:t>
            </a:r>
          </a:p>
          <a:p>
            <a:endParaRPr lang="en-US" dirty="0" smtClean="0"/>
          </a:p>
          <a:p>
            <a:endParaRPr lang="en-US" dirty="0" smtClean="0"/>
          </a:p>
          <a:p>
            <a:endParaRPr lang="en-US" dirty="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42766497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t>Webographie</a:t>
            </a:r>
            <a:endParaRPr lang="en-US" dirty="0"/>
          </a:p>
        </p:txBody>
      </p:sp>
      <p:sp>
        <p:nvSpPr>
          <p:cNvPr id="3" name="Content Placeholder 2"/>
          <p:cNvSpPr>
            <a:spLocks noGrp="1"/>
          </p:cNvSpPr>
          <p:nvPr>
            <p:ph idx="1"/>
          </p:nvPr>
        </p:nvSpPr>
        <p:spPr>
          <a:xfrm>
            <a:off x="152400" y="1219200"/>
            <a:ext cx="8839200" cy="5638800"/>
          </a:xfrm>
        </p:spPr>
        <p:txBody>
          <a:bodyPr>
            <a:normAutofit fontScale="62500" lnSpcReduction="20000"/>
          </a:bodyPr>
          <a:lstStyle/>
          <a:p>
            <a:r>
              <a:rPr lang="en-US" dirty="0" err="1" smtClean="0"/>
              <a:t>Ressources</a:t>
            </a:r>
            <a:r>
              <a:rPr lang="en-US" dirty="0" smtClean="0"/>
              <a:t> </a:t>
            </a:r>
            <a:r>
              <a:rPr lang="en-US" dirty="0" err="1" smtClean="0"/>
              <a:t>naturelles</a:t>
            </a:r>
            <a:r>
              <a:rPr lang="en-US" dirty="0" smtClean="0"/>
              <a:t> </a:t>
            </a:r>
            <a:r>
              <a:rPr lang="en-US" dirty="0"/>
              <a:t>du Quebec</a:t>
            </a:r>
            <a:br>
              <a:rPr lang="en-US" dirty="0"/>
            </a:br>
            <a:r>
              <a:rPr lang="en-US" dirty="0">
                <a:hlinkClick r:id="rId2"/>
              </a:rPr>
              <a:t>http://</a:t>
            </a:r>
            <a:r>
              <a:rPr lang="en-US" dirty="0" smtClean="0">
                <a:hlinkClick r:id="rId2"/>
              </a:rPr>
              <a:t>fr.wikipedia.org/wiki/Ressources_naturelles_du_Qu%C3%A9bec</a:t>
            </a:r>
            <a:endParaRPr lang="en-US" dirty="0" smtClean="0"/>
          </a:p>
          <a:p>
            <a:r>
              <a:rPr lang="en-US" dirty="0" smtClean="0"/>
              <a:t>La </a:t>
            </a:r>
            <a:r>
              <a:rPr lang="en-US" dirty="0" err="1" smtClean="0"/>
              <a:t>Foret</a:t>
            </a:r>
            <a:r>
              <a:rPr lang="en-US" dirty="0" smtClean="0"/>
              <a:t> </a:t>
            </a:r>
            <a:r>
              <a:rPr lang="en-US" dirty="0" err="1" smtClean="0"/>
              <a:t>boreale</a:t>
            </a:r>
            <a:r>
              <a:rPr lang="en-US" dirty="0" smtClean="0"/>
              <a:t> </a:t>
            </a:r>
            <a:r>
              <a:rPr lang="en-US" dirty="0" err="1" smtClean="0"/>
              <a:t>canadienne</a:t>
            </a:r>
            <a:r>
              <a:rPr lang="en-US" dirty="0"/>
              <a:t/>
            </a:r>
            <a:br>
              <a:rPr lang="en-US" dirty="0"/>
            </a:br>
            <a:r>
              <a:rPr lang="en-US" dirty="0">
                <a:hlinkClick r:id="rId3"/>
              </a:rPr>
              <a:t>http://</a:t>
            </a:r>
            <a:r>
              <a:rPr lang="en-US" dirty="0" smtClean="0">
                <a:hlinkClick r:id="rId3"/>
              </a:rPr>
              <a:t>fr.wikipedia.org/wiki/For%C3%AAt_bor%C3%A9ale_canadienne</a:t>
            </a:r>
            <a:endParaRPr lang="en-US" dirty="0" smtClean="0"/>
          </a:p>
          <a:p>
            <a:r>
              <a:rPr lang="fr-FR" u="sng" dirty="0">
                <a:hlinkClick r:id="rId4"/>
              </a:rPr>
              <a:t>http://quebec.to/ecologie</a:t>
            </a:r>
            <a:r>
              <a:rPr lang="fr-FR" u="sng" dirty="0" smtClean="0">
                <a:hlinkClick r:id="rId4"/>
              </a:rPr>
              <a:t>/</a:t>
            </a:r>
            <a:endParaRPr lang="fr-FR" u="sng" dirty="0" smtClean="0"/>
          </a:p>
          <a:p>
            <a:r>
              <a:rPr lang="en-US" dirty="0" smtClean="0"/>
              <a:t>Francois </a:t>
            </a:r>
            <a:r>
              <a:rPr lang="en-US" dirty="0" err="1" smtClean="0"/>
              <a:t>Duban</a:t>
            </a:r>
            <a:r>
              <a:rPr lang="en-US" dirty="0" smtClean="0"/>
              <a:t>, </a:t>
            </a:r>
            <a:r>
              <a:rPr lang="en-US" dirty="0" err="1" smtClean="0"/>
              <a:t>L’Ecologisme</a:t>
            </a:r>
            <a:r>
              <a:rPr lang="en-US" dirty="0" smtClean="0"/>
              <a:t> aux </a:t>
            </a:r>
            <a:r>
              <a:rPr lang="en-US" dirty="0" err="1" smtClean="0"/>
              <a:t>Etats-Unis</a:t>
            </a:r>
            <a:r>
              <a:rPr lang="en-US" dirty="0" smtClean="0"/>
              <a:t/>
            </a:r>
            <a:br>
              <a:rPr lang="en-US" dirty="0" smtClean="0"/>
            </a:br>
            <a:r>
              <a:rPr lang="en-US" dirty="0" smtClean="0">
                <a:hlinkClick r:id="rId5"/>
              </a:rPr>
              <a:t>http</a:t>
            </a:r>
            <a:r>
              <a:rPr lang="en-US" dirty="0">
                <a:hlinkClick r:id="rId5"/>
              </a:rPr>
              <a:t>://web.me.com/fduban/Sitaduban/Evlm(on%20site)/Conf.%</a:t>
            </a:r>
            <a:r>
              <a:rPr lang="en-US" dirty="0" smtClean="0">
                <a:hlinkClick r:id="rId5"/>
              </a:rPr>
              <a:t>20Amis%20UR_web/conf_amis-UR.html</a:t>
            </a:r>
            <a:endParaRPr lang="en-US" dirty="0" smtClean="0"/>
          </a:p>
          <a:p>
            <a:r>
              <a:rPr lang="fr-FR" dirty="0"/>
              <a:t>Mouvements </a:t>
            </a:r>
            <a:r>
              <a:rPr lang="fr-FR" dirty="0" smtClean="0"/>
              <a:t>Ecologiques</a:t>
            </a:r>
            <a:br>
              <a:rPr lang="fr-FR" dirty="0" smtClean="0"/>
            </a:br>
            <a:r>
              <a:rPr lang="en-US" dirty="0" smtClean="0">
                <a:hlinkClick r:id="rId6"/>
              </a:rPr>
              <a:t>http</a:t>
            </a:r>
            <a:r>
              <a:rPr lang="en-US" dirty="0">
                <a:hlinkClick r:id="rId6"/>
              </a:rPr>
              <a:t>://www4.uqo.ca/ries2001/Mouvements/Ecologique/SiteEcolo.html</a:t>
            </a:r>
            <a:endParaRPr lang="en-US" dirty="0"/>
          </a:p>
          <a:p>
            <a:r>
              <a:rPr lang="fr-FR" dirty="0" smtClean="0"/>
              <a:t>Glossaire </a:t>
            </a:r>
            <a:r>
              <a:rPr lang="fr-FR" dirty="0"/>
              <a:t>d’écologie</a:t>
            </a:r>
            <a:br>
              <a:rPr lang="fr-FR" dirty="0"/>
            </a:br>
            <a:r>
              <a:rPr lang="fr-FR" u="sng" dirty="0">
                <a:hlinkClick r:id="rId7"/>
              </a:rPr>
              <a:t>http://environnement.ecole.free.fr/glossaire_ecologie.htm</a:t>
            </a:r>
            <a:endParaRPr lang="en-US" dirty="0"/>
          </a:p>
          <a:p>
            <a:r>
              <a:rPr lang="fr-FR" dirty="0"/>
              <a:t>Vidéos sur l’écologie</a:t>
            </a:r>
            <a:br>
              <a:rPr lang="fr-FR" dirty="0"/>
            </a:br>
            <a:r>
              <a:rPr lang="fr-FR" u="sng" dirty="0">
                <a:hlinkClick r:id="rId8"/>
              </a:rPr>
              <a:t>http://environnement.ecole.free.fr/videos.htm</a:t>
            </a:r>
            <a:endParaRPr lang="en-US" dirty="0"/>
          </a:p>
          <a:p>
            <a:r>
              <a:rPr lang="fr-FR" dirty="0"/>
              <a:t>Centre de documentation écologie Québec</a:t>
            </a:r>
            <a:br>
              <a:rPr lang="fr-FR" dirty="0"/>
            </a:br>
            <a:r>
              <a:rPr lang="fr-FR" u="sng" dirty="0">
                <a:hlinkClick r:id="rId9"/>
              </a:rPr>
              <a:t>http://www.labonnepage.com/</a:t>
            </a:r>
            <a:endParaRPr lang="en-US" dirty="0"/>
          </a:p>
          <a:p>
            <a:r>
              <a:rPr lang="fr-FR" dirty="0"/>
              <a:t>Environnement Canada – Questions sur l’environnement</a:t>
            </a:r>
            <a:br>
              <a:rPr lang="fr-FR" dirty="0"/>
            </a:br>
            <a:r>
              <a:rPr lang="fr-FR" u="sng" dirty="0">
                <a:hlinkClick r:id="rId10"/>
              </a:rPr>
              <a:t>http://</a:t>
            </a:r>
            <a:r>
              <a:rPr lang="fr-FR" u="sng" dirty="0" smtClean="0">
                <a:hlinkClick r:id="rId10"/>
              </a:rPr>
              <a:t>www.ec.gc.ca/education/default.asp?lang=Fr&amp;n=3AD65317-1</a:t>
            </a:r>
            <a:endParaRPr lang="fr-FR" u="sng" dirty="0" smtClean="0"/>
          </a:p>
          <a:p>
            <a:r>
              <a:rPr lang="en-US" dirty="0" smtClean="0"/>
              <a:t>Le BIXI (</a:t>
            </a:r>
            <a:r>
              <a:rPr lang="en-US" dirty="0" err="1" smtClean="0"/>
              <a:t>vélo</a:t>
            </a:r>
            <a:r>
              <a:rPr lang="en-US" dirty="0" smtClean="0"/>
              <a:t>) </a:t>
            </a:r>
            <a:r>
              <a:rPr lang="en-US" dirty="0" smtClean="0">
                <a:hlinkClick r:id="rId11"/>
              </a:rPr>
              <a:t>http://fr.wikipedia.org/wiki/BIXI</a:t>
            </a:r>
            <a:endParaRPr lang="en-US" dirty="0" smtClean="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16571429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t>Imageographie</a:t>
            </a:r>
            <a:endParaRPr lang="en-US" dirty="0"/>
          </a:p>
        </p:txBody>
      </p:sp>
      <p:sp>
        <p:nvSpPr>
          <p:cNvPr id="3" name="Content Placeholder 2"/>
          <p:cNvSpPr>
            <a:spLocks noGrp="1"/>
          </p:cNvSpPr>
          <p:nvPr>
            <p:ph idx="1"/>
          </p:nvPr>
        </p:nvSpPr>
        <p:spPr>
          <a:xfrm>
            <a:off x="0" y="1219200"/>
            <a:ext cx="9144000" cy="5486400"/>
          </a:xfrm>
        </p:spPr>
        <p:txBody>
          <a:bodyPr>
            <a:normAutofit fontScale="40000" lnSpcReduction="20000"/>
          </a:bodyPr>
          <a:lstStyle/>
          <a:p>
            <a:r>
              <a:rPr lang="en-US" sz="3800" dirty="0" err="1" smtClean="0"/>
              <a:t>Parc</a:t>
            </a:r>
            <a:r>
              <a:rPr lang="en-US" sz="3800" dirty="0" smtClean="0"/>
              <a:t> National de </a:t>
            </a:r>
            <a:r>
              <a:rPr lang="en-US" sz="3800" dirty="0" err="1" smtClean="0"/>
              <a:t>Forillon</a:t>
            </a:r>
            <a:r>
              <a:rPr lang="en-US" sz="3800" dirty="0" smtClean="0"/>
              <a:t> </a:t>
            </a:r>
            <a:r>
              <a:rPr lang="en-US" sz="3800" dirty="0" smtClean="0">
                <a:hlinkClick r:id="rId2"/>
              </a:rPr>
              <a:t>http://en.wikipedia.org/wiki/File:Forillon_National_Park_of_Canada_1.jpg</a:t>
            </a:r>
            <a:endParaRPr lang="en-US" sz="3800" dirty="0" smtClean="0"/>
          </a:p>
          <a:p>
            <a:r>
              <a:rPr lang="en-US" sz="3800" dirty="0" smtClean="0"/>
              <a:t>Les </a:t>
            </a:r>
            <a:r>
              <a:rPr lang="en-US" sz="3800" dirty="0" err="1" smtClean="0"/>
              <a:t>Laurentides</a:t>
            </a:r>
            <a:endParaRPr lang="en-US" sz="3800" dirty="0" smtClean="0">
              <a:hlinkClick r:id="rId3"/>
            </a:endParaRPr>
          </a:p>
          <a:p>
            <a:r>
              <a:rPr lang="en-US" sz="3800" dirty="0" smtClean="0">
                <a:hlinkClick r:id="rId3"/>
              </a:rPr>
              <a:t>http://canada.travelall.com/images/que/att/laurentides_fall.jpg</a:t>
            </a:r>
            <a:endParaRPr lang="en-US" sz="3800" dirty="0" smtClean="0"/>
          </a:p>
          <a:p>
            <a:r>
              <a:rPr lang="en-US" sz="3800" dirty="0" err="1" smtClean="0"/>
              <a:t>Une</a:t>
            </a:r>
            <a:r>
              <a:rPr lang="en-US" sz="3800" dirty="0" smtClean="0"/>
              <a:t> carte du Canada</a:t>
            </a:r>
          </a:p>
          <a:p>
            <a:r>
              <a:rPr lang="en-US" sz="3800" dirty="0" smtClean="0">
                <a:hlinkClick r:id="rId4"/>
              </a:rPr>
              <a:t>http://www.wimmigration.com/carte-canada.jpg</a:t>
            </a:r>
            <a:endParaRPr lang="en-US" sz="3800" dirty="0" smtClean="0"/>
          </a:p>
          <a:p>
            <a:r>
              <a:rPr lang="en-US" sz="3800" dirty="0" smtClean="0"/>
              <a:t>La Biosphere</a:t>
            </a:r>
          </a:p>
          <a:p>
            <a:r>
              <a:rPr lang="en-US" sz="3800" dirty="0" smtClean="0">
                <a:hlinkClick r:id="rId5"/>
              </a:rPr>
              <a:t>http://www.ec.gc.ca/biosphere/default.asp?lang=Fr&amp;n=3C2E8507-1</a:t>
            </a:r>
            <a:endParaRPr lang="en-US" sz="3800" dirty="0" smtClean="0"/>
          </a:p>
          <a:p>
            <a:r>
              <a:rPr lang="en-US" sz="3800" dirty="0" err="1" smtClean="0"/>
              <a:t>Orchidee</a:t>
            </a:r>
            <a:r>
              <a:rPr lang="en-US" sz="3800" dirty="0" smtClean="0"/>
              <a:t>, </a:t>
            </a:r>
            <a:r>
              <a:rPr lang="en-US" sz="3800" dirty="0" err="1" smtClean="0"/>
              <a:t>Jardin</a:t>
            </a:r>
            <a:r>
              <a:rPr lang="en-US" sz="3800" dirty="0" smtClean="0"/>
              <a:t> </a:t>
            </a:r>
            <a:r>
              <a:rPr lang="en-US" sz="3800" dirty="0" err="1" smtClean="0"/>
              <a:t>Botanique</a:t>
            </a:r>
            <a:r>
              <a:rPr lang="en-US" sz="3800" dirty="0" smtClean="0"/>
              <a:t> de Montreal:</a:t>
            </a:r>
            <a:br>
              <a:rPr lang="en-US" sz="3800" dirty="0" smtClean="0"/>
            </a:br>
            <a:r>
              <a:rPr lang="en-US" sz="3800" dirty="0" smtClean="0"/>
              <a:t> </a:t>
            </a:r>
            <a:r>
              <a:rPr lang="en-US" sz="3800" dirty="0" smtClean="0">
                <a:hlinkClick r:id="rId6"/>
              </a:rPr>
              <a:t>http://www.univers-orchidees.org/images/paphiopedilum-rothschildianum-FL225220834.jpg</a:t>
            </a:r>
            <a:endParaRPr lang="en-US" sz="3800" dirty="0" smtClean="0"/>
          </a:p>
          <a:p>
            <a:r>
              <a:rPr lang="en-US" sz="3800" dirty="0" err="1" smtClean="0"/>
              <a:t>Tempête</a:t>
            </a:r>
            <a:r>
              <a:rPr lang="en-US" sz="3800" dirty="0" smtClean="0"/>
              <a:t> de </a:t>
            </a:r>
            <a:r>
              <a:rPr lang="en-US" sz="3800" dirty="0" err="1" smtClean="0"/>
              <a:t>neige</a:t>
            </a:r>
            <a:endParaRPr lang="en-US" sz="3800" dirty="0" smtClean="0"/>
          </a:p>
          <a:p>
            <a:r>
              <a:rPr lang="en-US" sz="3800" dirty="0" smtClean="0">
                <a:hlinkClick r:id="rId7"/>
              </a:rPr>
              <a:t>http://a6.idata.over-blog.com/524x394/0/42/40/30/Canada-02/tempete.neige4.jpg</a:t>
            </a:r>
            <a:endParaRPr lang="en-US" sz="3800" dirty="0" smtClean="0"/>
          </a:p>
          <a:p>
            <a:r>
              <a:rPr lang="en-US" sz="3800" dirty="0" err="1" smtClean="0"/>
              <a:t>Erable</a:t>
            </a:r>
            <a:r>
              <a:rPr lang="en-US" sz="3800" dirty="0" smtClean="0"/>
              <a:t> rouge</a:t>
            </a:r>
            <a:br>
              <a:rPr lang="en-US" sz="3800" dirty="0" smtClean="0"/>
            </a:br>
            <a:r>
              <a:rPr lang="en-US" sz="3800" dirty="0" smtClean="0">
                <a:hlinkClick r:id="rId8"/>
              </a:rPr>
              <a:t>http://upload.wikimedia.org/wikipedia/commons/thumb/c/c1/Acer_rubrum_001.jpg/250px-Acer_rubrum_001.jpg</a:t>
            </a:r>
            <a:endParaRPr lang="en-US" sz="3800" dirty="0" smtClean="0"/>
          </a:p>
          <a:p>
            <a:r>
              <a:rPr lang="en-US" sz="3800" dirty="0" smtClean="0">
                <a:hlinkClick r:id="rId9"/>
              </a:rPr>
              <a:t>http://us.123rf.com/400wm/400/400/sruce2638/sruce26380511/sruce2638051100014/262576-gros-plan-d-39-un-parfait-cramoisi-feuille-d-39-rable-pur-isol-sur-fond-blanc.jpg</a:t>
            </a:r>
            <a:endParaRPr lang="en-US" sz="3800" dirty="0" smtClean="0"/>
          </a:p>
          <a:p>
            <a:r>
              <a:rPr lang="en-US" sz="3800" dirty="0" err="1" smtClean="0"/>
              <a:t>Chandail</a:t>
            </a:r>
            <a:r>
              <a:rPr lang="en-US" sz="3800" dirty="0" smtClean="0"/>
              <a:t> (Abominable </a:t>
            </a:r>
            <a:r>
              <a:rPr lang="en-US" sz="3800" dirty="0" err="1" smtClean="0"/>
              <a:t>feuille</a:t>
            </a:r>
            <a:r>
              <a:rPr lang="en-US" sz="3800" dirty="0" smtClean="0"/>
              <a:t> </a:t>
            </a:r>
            <a:r>
              <a:rPr lang="en-US" sz="3800" dirty="0" err="1" smtClean="0"/>
              <a:t>d’erable</a:t>
            </a:r>
            <a:r>
              <a:rPr lang="en-US" sz="3800" dirty="0" smtClean="0"/>
              <a:t>)</a:t>
            </a:r>
            <a:br>
              <a:rPr lang="en-US" sz="3800" dirty="0" smtClean="0"/>
            </a:br>
            <a:r>
              <a:rPr lang="en-US" sz="3800" dirty="0" smtClean="0"/>
              <a:t> </a:t>
            </a:r>
            <a:r>
              <a:rPr lang="en-US" sz="3800" dirty="0" smtClean="0">
                <a:hlinkClick r:id="rId10"/>
              </a:rPr>
              <a:t>http://www.canada.com/sports/4583583.bin?size=620x400</a:t>
            </a:r>
            <a:endParaRPr lang="en-US" sz="3800" dirty="0" smtClean="0"/>
          </a:p>
          <a:p>
            <a:r>
              <a:rPr lang="en-US" sz="3800" dirty="0" smtClean="0"/>
              <a:t>La </a:t>
            </a:r>
            <a:r>
              <a:rPr lang="en-US" sz="3800" dirty="0" err="1" smtClean="0"/>
              <a:t>Neige</a:t>
            </a:r>
            <a:endParaRPr lang="en-US" sz="3800" dirty="0" smtClean="0"/>
          </a:p>
          <a:p>
            <a:r>
              <a:rPr lang="en-US" sz="3800" dirty="0" smtClean="0">
                <a:hlinkClick r:id="rId11"/>
              </a:rPr>
              <a:t>http://media.photobucket.com/image/QUEBEC%20neige/anniesteff/DSC01967.jpg</a:t>
            </a:r>
            <a:endParaRPr lang="en-US" sz="3800" dirty="0" smtClean="0"/>
          </a:p>
          <a:p>
            <a:r>
              <a:rPr lang="en-US" sz="3800" dirty="0" smtClean="0"/>
              <a:t>Iris bleu</a:t>
            </a:r>
          </a:p>
          <a:p>
            <a:r>
              <a:rPr lang="en-US" sz="3800" dirty="0" smtClean="0">
                <a:hlinkClick r:id="rId12"/>
              </a:rPr>
              <a:t>http://www.latelierartistiquedupaysage.com/Images/vgtx/Iridaceae-Iris-germanica-2-Iris-bleu-d-Allemagne-Iris-des-jardins.jpg</a:t>
            </a:r>
            <a:endParaRPr lang="en-US" dirty="0"/>
          </a:p>
          <a:p>
            <a:r>
              <a:rPr lang="en-US" dirty="0" smtClean="0"/>
              <a:t>Van Gogh Iris</a:t>
            </a:r>
          </a:p>
          <a:p>
            <a:r>
              <a:rPr lang="en-US" dirty="0" smtClean="0">
                <a:hlinkClick r:id="rId13"/>
              </a:rPr>
              <a:t>http://image53.webshots.com/653/7/84/52/2220784520049631761AMkzJk_ph.jpg</a:t>
            </a:r>
            <a:endParaRPr lang="en-US" dirty="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5079456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err="1" smtClean="0"/>
              <a:t>Filmographie</a:t>
            </a:r>
            <a:endParaRPr lang="en-US" dirty="0"/>
          </a:p>
        </p:txBody>
      </p:sp>
      <p:sp>
        <p:nvSpPr>
          <p:cNvPr id="3" name="Content Placeholder 2"/>
          <p:cNvSpPr>
            <a:spLocks noGrp="1"/>
          </p:cNvSpPr>
          <p:nvPr>
            <p:ph idx="1"/>
          </p:nvPr>
        </p:nvSpPr>
        <p:spPr>
          <a:xfrm>
            <a:off x="457200" y="1143000"/>
            <a:ext cx="8229600" cy="5486400"/>
          </a:xfrm>
        </p:spPr>
        <p:txBody>
          <a:bodyPr>
            <a:normAutofit/>
          </a:bodyPr>
          <a:lstStyle/>
          <a:p>
            <a:r>
              <a:rPr lang="fr-CA" sz="2800" i="1" dirty="0"/>
              <a:t>Quelques raisons </a:t>
            </a:r>
            <a:r>
              <a:rPr lang="fr-CA" sz="2800" i="1" dirty="0" smtClean="0"/>
              <a:t>d’espérer</a:t>
            </a:r>
            <a:r>
              <a:rPr lang="fr-CA" sz="2800" dirty="0" smtClean="0"/>
              <a:t> (Fernand </a:t>
            </a:r>
            <a:r>
              <a:rPr lang="fr-CA" sz="2800" dirty="0" err="1" smtClean="0"/>
              <a:t>Dansereau</a:t>
            </a:r>
            <a:r>
              <a:rPr lang="fr-CA" sz="2800" dirty="0" smtClean="0"/>
              <a:t>)</a:t>
            </a:r>
            <a:r>
              <a:rPr lang="fr-CA" sz="2800" i="1" dirty="0"/>
              <a:t> </a:t>
            </a:r>
            <a:r>
              <a:rPr lang="fr-CA" sz="2800" dirty="0"/>
              <a:t/>
            </a:r>
            <a:br>
              <a:rPr lang="fr-CA" sz="2800" dirty="0"/>
            </a:br>
            <a:r>
              <a:rPr lang="fr-CA" sz="2800" dirty="0">
                <a:hlinkClick r:id="rId2"/>
              </a:rPr>
              <a:t>http://</a:t>
            </a:r>
            <a:r>
              <a:rPr lang="fr-CA" sz="2800" dirty="0" smtClean="0">
                <a:hlinkClick r:id="rId2"/>
              </a:rPr>
              <a:t>www.onf.ca/selections/des-films-pour-changer-le-monde/visionnez/Quelques_raisons_desperer</a:t>
            </a:r>
            <a:endParaRPr lang="fr-CA" sz="2800" dirty="0"/>
          </a:p>
          <a:p>
            <a:r>
              <a:rPr lang="en-US" sz="2800" i="1" dirty="0" err="1" smtClean="0"/>
              <a:t>Chercher</a:t>
            </a:r>
            <a:r>
              <a:rPr lang="en-US" sz="2800" i="1" dirty="0" smtClean="0"/>
              <a:t> </a:t>
            </a:r>
            <a:r>
              <a:rPr lang="en-US" sz="2800" i="1" dirty="0"/>
              <a:t>le courant</a:t>
            </a:r>
            <a:r>
              <a:rPr lang="en-US" sz="2800" dirty="0"/>
              <a:t> </a:t>
            </a:r>
            <a:r>
              <a:rPr lang="en-US" sz="2800" dirty="0" smtClean="0"/>
              <a:t>(2011, Nicolas </a:t>
            </a:r>
            <a:r>
              <a:rPr lang="en-US" sz="2800" dirty="0" err="1"/>
              <a:t>Boisclair</a:t>
            </a:r>
            <a:r>
              <a:rPr lang="en-US" sz="2800" dirty="0"/>
              <a:t> &amp; Alexis de </a:t>
            </a:r>
            <a:r>
              <a:rPr lang="en-US" sz="2800" dirty="0" err="1" smtClean="0"/>
              <a:t>Gheldere</a:t>
            </a:r>
            <a:r>
              <a:rPr lang="en-US" sz="2800" dirty="0" smtClean="0"/>
              <a:t>)</a:t>
            </a:r>
            <a:br>
              <a:rPr lang="en-US" sz="2800" dirty="0" smtClean="0"/>
            </a:br>
            <a:r>
              <a:rPr lang="en-US" sz="2800" dirty="0" smtClean="0">
                <a:hlinkClick r:id="rId3"/>
              </a:rPr>
              <a:t>http</a:t>
            </a:r>
            <a:r>
              <a:rPr lang="en-US" sz="2800" dirty="0">
                <a:hlinkClick r:id="rId3"/>
              </a:rPr>
              <a:t>://</a:t>
            </a:r>
            <a:r>
              <a:rPr lang="en-US" sz="2800" dirty="0" smtClean="0">
                <a:hlinkClick r:id="rId3"/>
              </a:rPr>
              <a:t>www.youtube.com/watch?v=eHKX4WTSizs</a:t>
            </a:r>
            <a:endParaRPr lang="en-US" sz="2800" dirty="0" smtClean="0"/>
          </a:p>
          <a:p>
            <a:r>
              <a:rPr lang="en-US" sz="2800" i="1" dirty="0"/>
              <a:t>La </a:t>
            </a:r>
            <a:r>
              <a:rPr lang="en-US" sz="2800" i="1" dirty="0" err="1"/>
              <a:t>Planète</a:t>
            </a:r>
            <a:r>
              <a:rPr lang="en-US" sz="2800" i="1" dirty="0"/>
              <a:t> blanche </a:t>
            </a:r>
            <a:r>
              <a:rPr lang="en-US" sz="2800" dirty="0"/>
              <a:t>(2006</a:t>
            </a:r>
            <a:r>
              <a:rPr lang="en-US" sz="2800" dirty="0" smtClean="0"/>
              <a:t>)</a:t>
            </a:r>
          </a:p>
          <a:p>
            <a:r>
              <a:rPr lang="en-US" sz="2800" i="1" dirty="0" err="1"/>
              <a:t>L’Erreur</a:t>
            </a:r>
            <a:r>
              <a:rPr lang="en-US" sz="2800" i="1" dirty="0"/>
              <a:t> </a:t>
            </a:r>
            <a:r>
              <a:rPr lang="en-US" sz="2800" i="1" dirty="0" err="1"/>
              <a:t>boréale</a:t>
            </a:r>
            <a:r>
              <a:rPr lang="en-US" sz="2800" i="1" dirty="0"/>
              <a:t> </a:t>
            </a:r>
            <a:r>
              <a:rPr lang="en-US" sz="2800" dirty="0"/>
              <a:t>(</a:t>
            </a:r>
            <a:r>
              <a:rPr lang="en-US" sz="2800" dirty="0" smtClean="0"/>
              <a:t>1999, R</a:t>
            </a:r>
            <a:r>
              <a:rPr lang="fr-FR" sz="2800" dirty="0" err="1" smtClean="0"/>
              <a:t>obert</a:t>
            </a:r>
            <a:r>
              <a:rPr lang="fr-FR" sz="2800" dirty="0" smtClean="0"/>
              <a:t> </a:t>
            </a:r>
            <a:r>
              <a:rPr lang="fr-FR" sz="2800" dirty="0" err="1"/>
              <a:t>Monderie</a:t>
            </a:r>
            <a:r>
              <a:rPr lang="fr-FR" sz="2800" dirty="0"/>
              <a:t> et Richard </a:t>
            </a:r>
            <a:r>
              <a:rPr lang="fr-FR" sz="2800" dirty="0" smtClean="0"/>
              <a:t>Desjardins)</a:t>
            </a:r>
            <a:br>
              <a:rPr lang="fr-FR" sz="2800" dirty="0" smtClean="0"/>
            </a:br>
            <a:r>
              <a:rPr lang="en-US" sz="2800" dirty="0" smtClean="0">
                <a:hlinkClick r:id="rId4"/>
              </a:rPr>
              <a:t>http</a:t>
            </a:r>
            <a:r>
              <a:rPr lang="en-US" sz="2800" dirty="0">
                <a:hlinkClick r:id="rId4"/>
              </a:rPr>
              <a:t>://</a:t>
            </a:r>
            <a:r>
              <a:rPr lang="en-US" sz="2800" dirty="0" smtClean="0">
                <a:hlinkClick r:id="rId4"/>
              </a:rPr>
              <a:t>www.dailymotion.com/video/x5wjud_l-erreur-boreale-1_news</a:t>
            </a:r>
            <a:endParaRPr lang="en-US" dirty="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38527973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fr-FR" dirty="0"/>
              <a:t>Espèces fauniques menacées ou vulnérables au </a:t>
            </a:r>
            <a:r>
              <a:rPr lang="fr-FR" dirty="0" smtClean="0"/>
              <a:t>Québec</a:t>
            </a:r>
            <a:r>
              <a:rPr lang="en-US" dirty="0"/>
              <a:t/>
            </a:r>
            <a:br>
              <a:rPr lang="en-US" dirty="0"/>
            </a:br>
            <a:endParaRPr lang="en-US" dirty="0"/>
          </a:p>
        </p:txBody>
      </p:sp>
      <p:sp>
        <p:nvSpPr>
          <p:cNvPr id="3" name="Content Placeholder 2"/>
          <p:cNvSpPr>
            <a:spLocks noGrp="1"/>
          </p:cNvSpPr>
          <p:nvPr>
            <p:ph sz="half" idx="1"/>
          </p:nvPr>
        </p:nvSpPr>
        <p:spPr/>
        <p:txBody>
          <a:bodyPr>
            <a:normAutofit lnSpcReduction="10000"/>
          </a:bodyPr>
          <a:lstStyle/>
          <a:p>
            <a:endParaRPr lang="en-US" dirty="0"/>
          </a:p>
          <a:p>
            <a:endParaRPr lang="en-US" dirty="0"/>
          </a:p>
        </p:txBody>
      </p:sp>
      <p:sp>
        <p:nvSpPr>
          <p:cNvPr id="5" name="Content Placeholder 4"/>
          <p:cNvSpPr>
            <a:spLocks noGrp="1"/>
          </p:cNvSpPr>
          <p:nvPr>
            <p:ph sz="half" idx="2"/>
          </p:nvPr>
        </p:nvSpPr>
        <p:spPr>
          <a:xfrm>
            <a:off x="4526280" y="1600200"/>
            <a:ext cx="4541520" cy="5029200"/>
          </a:xfrm>
        </p:spPr>
        <p:txBody>
          <a:bodyPr>
            <a:normAutofit lnSpcReduction="10000"/>
          </a:bodyPr>
          <a:lstStyle/>
          <a:p>
            <a:pPr marL="0" indent="0">
              <a:buNone/>
            </a:pPr>
            <a:r>
              <a:rPr lang="en-US" sz="3600" dirty="0" smtClean="0"/>
              <a:t>Le site du </a:t>
            </a:r>
            <a:r>
              <a:rPr lang="en-US" sz="3600" dirty="0" err="1" smtClean="0"/>
              <a:t>Ministère</a:t>
            </a:r>
            <a:r>
              <a:rPr lang="en-US" sz="3600" dirty="0" smtClean="0"/>
              <a:t> des </a:t>
            </a:r>
            <a:r>
              <a:rPr lang="en-US" sz="3600" dirty="0" err="1" smtClean="0"/>
              <a:t>Ressources</a:t>
            </a:r>
            <a:r>
              <a:rPr lang="en-US" sz="3600" dirty="0" smtClean="0"/>
              <a:t> </a:t>
            </a:r>
            <a:r>
              <a:rPr lang="en-US" sz="3600" dirty="0" err="1" smtClean="0"/>
              <a:t>naturelles</a:t>
            </a:r>
            <a:r>
              <a:rPr lang="en-US" sz="3600" dirty="0" smtClean="0"/>
              <a:t> et de la </a:t>
            </a:r>
            <a:r>
              <a:rPr lang="en-US" sz="3600" dirty="0" err="1" smtClean="0"/>
              <a:t>Faune</a:t>
            </a:r>
            <a:r>
              <a:rPr lang="en-US" sz="3600" dirty="0" smtClean="0"/>
              <a:t> a des </a:t>
            </a:r>
            <a:r>
              <a:rPr lang="en-US" sz="3600" dirty="0" err="1" smtClean="0"/>
              <a:t>listes</a:t>
            </a:r>
            <a:r>
              <a:rPr lang="en-US" sz="3600" dirty="0" smtClean="0"/>
              <a:t> </a:t>
            </a:r>
            <a:r>
              <a:rPr lang="en-US" sz="3600" dirty="0" err="1" smtClean="0"/>
              <a:t>d’espèces</a:t>
            </a:r>
            <a:r>
              <a:rPr lang="en-US" sz="3600" dirty="0" smtClean="0"/>
              <a:t> </a:t>
            </a:r>
            <a:r>
              <a:rPr lang="en-US" sz="3600" dirty="0" err="1" smtClean="0"/>
              <a:t>menacées</a:t>
            </a:r>
            <a:r>
              <a:rPr lang="en-US" sz="3600" dirty="0" smtClean="0"/>
              <a:t> </a:t>
            </a:r>
            <a:r>
              <a:rPr lang="en-US" sz="3600" dirty="0" err="1" smtClean="0"/>
              <a:t>ou</a:t>
            </a:r>
            <a:r>
              <a:rPr lang="en-US" sz="3600" dirty="0" smtClean="0"/>
              <a:t> </a:t>
            </a:r>
            <a:r>
              <a:rPr lang="en-US" sz="3600" dirty="0" err="1" smtClean="0"/>
              <a:t>vulnérables</a:t>
            </a:r>
            <a:r>
              <a:rPr lang="en-US" sz="3600" dirty="0" smtClean="0"/>
              <a:t>:</a:t>
            </a:r>
          </a:p>
          <a:p>
            <a:r>
              <a:rPr lang="en-US" sz="2400" dirty="0" smtClean="0">
                <a:hlinkClick r:id="rId2"/>
              </a:rPr>
              <a:t>http</a:t>
            </a:r>
            <a:r>
              <a:rPr lang="en-US" sz="2400" dirty="0">
                <a:hlinkClick r:id="rId2"/>
              </a:rPr>
              <a:t>://www.mrnf.gouv.qc.ca/faune/especes/menacees/index.jsp</a:t>
            </a:r>
            <a:endParaRPr lang="en-US" sz="2400" dirty="0"/>
          </a:p>
          <a:p>
            <a:r>
              <a:rPr lang="en-US" sz="2400" dirty="0">
                <a:hlinkClick r:id="rId3"/>
              </a:rPr>
              <a:t>http://</a:t>
            </a:r>
            <a:r>
              <a:rPr lang="en-US" sz="2400" dirty="0" smtClean="0">
                <a:hlinkClick r:id="rId3"/>
              </a:rPr>
              <a:t>www3.mrnf.gouv.qc.ca/faune/especes/menacees/liste.asp</a:t>
            </a:r>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0" y="1981200"/>
            <a:ext cx="4526280" cy="4526280"/>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21846392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err="1" smtClean="0"/>
              <a:t>L’Ours</a:t>
            </a:r>
            <a:r>
              <a:rPr lang="en-US" dirty="0" smtClean="0"/>
              <a:t> </a:t>
            </a:r>
            <a:r>
              <a:rPr lang="en-US" dirty="0" err="1" smtClean="0"/>
              <a:t>blanc</a:t>
            </a:r>
            <a:endParaRPr lang="en-US" dirty="0"/>
          </a:p>
        </p:txBody>
      </p:sp>
      <p:sp>
        <p:nvSpPr>
          <p:cNvPr id="3" name="Content Placeholder 2"/>
          <p:cNvSpPr>
            <a:spLocks noGrp="1"/>
          </p:cNvSpPr>
          <p:nvPr>
            <p:ph idx="1"/>
          </p:nvPr>
        </p:nvSpPr>
        <p:spPr>
          <a:xfrm>
            <a:off x="228600" y="1219200"/>
            <a:ext cx="5214203" cy="5410200"/>
          </a:xfrm>
        </p:spPr>
        <p:txBody>
          <a:bodyPr>
            <a:normAutofit fontScale="92500" lnSpcReduction="20000"/>
          </a:bodyPr>
          <a:lstStyle/>
          <a:p>
            <a:r>
              <a:rPr lang="en-US" sz="3900" dirty="0" smtClean="0"/>
              <a:t>Les ours </a:t>
            </a:r>
            <a:r>
              <a:rPr lang="en-US" sz="3900" dirty="0" err="1" smtClean="0"/>
              <a:t>blancs</a:t>
            </a:r>
            <a:r>
              <a:rPr lang="en-US" sz="3900" dirty="0" smtClean="0"/>
              <a:t> </a:t>
            </a:r>
            <a:r>
              <a:rPr lang="en-US" sz="3900" dirty="0" err="1" smtClean="0"/>
              <a:t>sont</a:t>
            </a:r>
            <a:r>
              <a:rPr lang="en-US" sz="3900" dirty="0" smtClean="0"/>
              <a:t> </a:t>
            </a:r>
            <a:r>
              <a:rPr lang="en-US" sz="3900" dirty="0" err="1" smtClean="0"/>
              <a:t>l’une</a:t>
            </a:r>
            <a:r>
              <a:rPr lang="en-US" sz="3900" dirty="0" smtClean="0"/>
              <a:t> des </a:t>
            </a:r>
            <a:r>
              <a:rPr lang="en-US" sz="3900" dirty="0" err="1" smtClean="0"/>
              <a:t>espèces</a:t>
            </a:r>
            <a:r>
              <a:rPr lang="en-US" sz="3900" dirty="0" smtClean="0"/>
              <a:t> </a:t>
            </a:r>
            <a:r>
              <a:rPr lang="en-US" sz="3900" dirty="0" err="1" smtClean="0"/>
              <a:t>menacées</a:t>
            </a:r>
            <a:r>
              <a:rPr lang="en-US" sz="3900" dirty="0" smtClean="0"/>
              <a:t/>
            </a:r>
            <a:br>
              <a:rPr lang="en-US" sz="3900" dirty="0" smtClean="0"/>
            </a:br>
            <a:endParaRPr lang="en-US" sz="3900" dirty="0" smtClean="0"/>
          </a:p>
          <a:p>
            <a:r>
              <a:rPr lang="en-US" sz="3900" dirty="0" smtClean="0"/>
              <a:t>Un </a:t>
            </a:r>
            <a:r>
              <a:rPr lang="en-US" sz="3900" dirty="0" err="1" smtClean="0"/>
              <a:t>texte</a:t>
            </a:r>
            <a:r>
              <a:rPr lang="en-US" sz="3900" dirty="0" smtClean="0"/>
              <a:t> à exploiter:</a:t>
            </a:r>
          </a:p>
          <a:p>
            <a:pPr marL="0" indent="0">
              <a:buNone/>
            </a:pPr>
            <a:r>
              <a:rPr lang="en-US" dirty="0">
                <a:hlinkClick r:id="rId2"/>
              </a:rPr>
              <a:t>http://www3.mrnf.gouv.qc.ca/faune/especes/menacees/fiche.asp?noEsp=87</a:t>
            </a:r>
            <a:endParaRPr lang="en-US" dirty="0"/>
          </a:p>
          <a:p>
            <a:r>
              <a:rPr lang="en-US" sz="3900" dirty="0" smtClean="0"/>
              <a:t>Un </a:t>
            </a:r>
            <a:r>
              <a:rPr lang="en-US" sz="3900" dirty="0" err="1" smtClean="0"/>
              <a:t>livre</a:t>
            </a:r>
            <a:r>
              <a:rPr lang="en-US" sz="3900" dirty="0" smtClean="0"/>
              <a:t> pour </a:t>
            </a:r>
            <a:r>
              <a:rPr lang="en-US" sz="3900" dirty="0" err="1" smtClean="0"/>
              <a:t>enfants</a:t>
            </a:r>
            <a:r>
              <a:rPr lang="en-US" sz="3900" dirty="0"/>
              <a:t> </a:t>
            </a:r>
            <a:r>
              <a:rPr lang="en-US" dirty="0" smtClean="0">
                <a:sym typeface="Wingdings" pitchFamily="2" charset="2"/>
              </a:rPr>
              <a:t></a:t>
            </a:r>
            <a:endParaRPr lang="en-US" dirty="0" smtClean="0"/>
          </a:p>
          <a:p>
            <a:pPr marL="0" indent="0">
              <a:buNone/>
            </a:pPr>
            <a:r>
              <a:rPr lang="en-US" dirty="0">
                <a:hlinkClick r:id="rId3"/>
              </a:rPr>
              <a:t>http://</a:t>
            </a:r>
            <a:r>
              <a:rPr lang="en-US" dirty="0" smtClean="0">
                <a:hlinkClick r:id="rId3"/>
              </a:rPr>
              <a:t>www.annuaire-enfants-kibodio.com/livres/les-ours-polaires_9782874318245</a:t>
            </a:r>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5576153" y="1295400"/>
            <a:ext cx="3415447" cy="5334000"/>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34552711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Film: </a:t>
            </a:r>
            <a:r>
              <a:rPr lang="en-US" i="1" dirty="0" smtClean="0"/>
              <a:t>La </a:t>
            </a:r>
            <a:r>
              <a:rPr lang="en-US" i="1" dirty="0" err="1"/>
              <a:t>Planète</a:t>
            </a:r>
            <a:r>
              <a:rPr lang="en-US" i="1" dirty="0"/>
              <a:t> blanche </a:t>
            </a:r>
            <a:r>
              <a:rPr lang="en-US" dirty="0"/>
              <a:t>(2006)</a:t>
            </a:r>
            <a:br>
              <a:rPr lang="en-US" dirty="0"/>
            </a:br>
            <a:endParaRPr lang="en-US" dirty="0"/>
          </a:p>
        </p:txBody>
      </p:sp>
      <p:sp>
        <p:nvSpPr>
          <p:cNvPr id="5" name="Content Placeholder 4"/>
          <p:cNvSpPr>
            <a:spLocks noGrp="1"/>
          </p:cNvSpPr>
          <p:nvPr>
            <p:ph sz="half" idx="1"/>
          </p:nvPr>
        </p:nvSpPr>
        <p:spPr>
          <a:xfrm>
            <a:off x="152400" y="1295400"/>
            <a:ext cx="4724400" cy="5562600"/>
          </a:xfrm>
        </p:spPr>
        <p:txBody>
          <a:bodyPr>
            <a:normAutofit fontScale="85000" lnSpcReduction="20000"/>
          </a:bodyPr>
          <a:lstStyle/>
          <a:p>
            <a:r>
              <a:rPr lang="en-US" dirty="0" smtClean="0"/>
              <a:t>1h26</a:t>
            </a:r>
            <a:br>
              <a:rPr lang="en-US" dirty="0" smtClean="0"/>
            </a:br>
            <a:r>
              <a:rPr lang="en-US" dirty="0" smtClean="0"/>
              <a:t>“</a:t>
            </a:r>
            <a:r>
              <a:rPr lang="fr-FR" dirty="0" smtClean="0"/>
              <a:t>Sous </a:t>
            </a:r>
            <a:r>
              <a:rPr lang="fr-FR" dirty="0"/>
              <a:t>la poussée de forces invisibles, la banquise se brise. Les </a:t>
            </a:r>
            <a:r>
              <a:rPr lang="fr-FR" dirty="0" err="1"/>
              <a:t>boeufs</a:t>
            </a:r>
            <a:r>
              <a:rPr lang="fr-FR" dirty="0"/>
              <a:t> musqués courbent l'échine sous le blizzard. Les caribous galopent par milliers dans la toundra. Les ours blancs se défient. Les baleines boréales défoncent la banquise. Le narval dresse hors de l'eau son incroyable dent torsadée.</a:t>
            </a:r>
            <a:br>
              <a:rPr lang="fr-FR" dirty="0"/>
            </a:br>
            <a:r>
              <a:rPr lang="fr-FR" dirty="0"/>
              <a:t>Du </a:t>
            </a:r>
            <a:r>
              <a:rPr lang="fr-FR" dirty="0" err="1"/>
              <a:t>coeur</a:t>
            </a:r>
            <a:r>
              <a:rPr lang="fr-FR" dirty="0"/>
              <a:t> de l'hiver au retour triomphal du soleil, un grand opéra sauvage sur le toit du monde, dans une nature immense et vierge où l'homme n'a pas sa place</a:t>
            </a:r>
            <a:r>
              <a:rPr lang="fr-FR" dirty="0" smtClean="0"/>
              <a:t>... » (</a:t>
            </a:r>
            <a:r>
              <a:rPr lang="fr-FR" dirty="0" err="1" smtClean="0"/>
              <a:t>allocine</a:t>
            </a:r>
            <a:r>
              <a:rPr lang="fr-FR" dirty="0" smtClean="0"/>
              <a:t>)</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rcRect/>
          <a:stretch>
            <a:fillRect/>
          </a:stretch>
        </p:blipFill>
        <p:spPr bwMode="auto">
          <a:xfrm>
            <a:off x="4876800" y="1600200"/>
            <a:ext cx="3962400" cy="3962400"/>
          </a:xfrm>
          <a:prstGeom prst="rect">
            <a:avLst/>
          </a:prstGeom>
          <a:noFill/>
          <a:ln w="9525">
            <a:noFill/>
            <a:miter lim="800000"/>
            <a:headEnd/>
            <a:tailEnd/>
          </a:ln>
        </p:spPr>
      </p:pic>
      <p:sp>
        <p:nvSpPr>
          <p:cNvPr id="3" name="TextBox 2"/>
          <p:cNvSpPr txBox="1"/>
          <p:nvPr/>
        </p:nvSpPr>
        <p:spPr>
          <a:xfrm>
            <a:off x="4648200" y="5791200"/>
            <a:ext cx="4495800" cy="1015663"/>
          </a:xfrm>
          <a:prstGeom prst="rect">
            <a:avLst/>
          </a:prstGeom>
          <a:noFill/>
        </p:spPr>
        <p:txBody>
          <a:bodyPr wrap="square" rtlCol="0">
            <a:spAutoFit/>
          </a:bodyPr>
          <a:lstStyle/>
          <a:p>
            <a:r>
              <a:rPr lang="fr-FR" sz="2000" dirty="0"/>
              <a:t>Bande annonce sur </a:t>
            </a:r>
            <a:r>
              <a:rPr lang="fr-FR" sz="2000" dirty="0" err="1"/>
              <a:t>Youtube</a:t>
            </a:r>
            <a:r>
              <a:rPr lang="fr-FR" sz="2000" dirty="0"/>
              <a:t>:</a:t>
            </a:r>
            <a:br>
              <a:rPr lang="fr-FR" sz="2000" dirty="0"/>
            </a:br>
            <a:r>
              <a:rPr lang="fr-FR" sz="2000" dirty="0">
                <a:hlinkClick r:id="rId3"/>
              </a:rPr>
              <a:t>http://</a:t>
            </a:r>
            <a:r>
              <a:rPr lang="fr-FR" sz="2000" dirty="0" smtClean="0">
                <a:hlinkClick r:id="rId3"/>
              </a:rPr>
              <a:t>www.youtube.com/watch?v=KlT2bweoD_4</a:t>
            </a:r>
            <a:endParaRPr lang="en-US" sz="2000" dirty="0"/>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30080003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4419600" cy="1143000"/>
          </a:xfrm>
        </p:spPr>
        <p:txBody>
          <a:bodyPr>
            <a:normAutofit fontScale="90000"/>
          </a:bodyPr>
          <a:lstStyle/>
          <a:p>
            <a:r>
              <a:rPr lang="en-US" dirty="0" smtClean="0"/>
              <a:t>Le beluga </a:t>
            </a:r>
            <a:br>
              <a:rPr lang="en-US" dirty="0" smtClean="0"/>
            </a:br>
            <a:r>
              <a:rPr lang="fr-FR" dirty="0" smtClean="0"/>
              <a:t>pop. </a:t>
            </a:r>
            <a:r>
              <a:rPr lang="fr-FR" dirty="0"/>
              <a:t>de l'estuaire du </a:t>
            </a:r>
            <a:r>
              <a:rPr lang="fr-FR" dirty="0" smtClean="0"/>
              <a:t>Saint-Laurent</a:t>
            </a:r>
            <a:endParaRPr lang="en-US" dirty="0"/>
          </a:p>
        </p:txBody>
      </p:sp>
      <p:sp>
        <p:nvSpPr>
          <p:cNvPr id="3" name="Content Placeholder 2"/>
          <p:cNvSpPr>
            <a:spLocks noGrp="1"/>
          </p:cNvSpPr>
          <p:nvPr>
            <p:ph idx="1"/>
          </p:nvPr>
        </p:nvSpPr>
        <p:spPr>
          <a:xfrm>
            <a:off x="-33670" y="2209800"/>
            <a:ext cx="4681870" cy="4419600"/>
          </a:xfrm>
        </p:spPr>
        <p:txBody>
          <a:bodyPr>
            <a:normAutofit/>
          </a:bodyPr>
          <a:lstStyle/>
          <a:p>
            <a:r>
              <a:rPr lang="en-US" sz="3600" dirty="0" smtClean="0"/>
              <a:t>Le beluga </a:t>
            </a:r>
            <a:r>
              <a:rPr lang="en-US" sz="3600" dirty="0" err="1" smtClean="0"/>
              <a:t>est</a:t>
            </a:r>
            <a:r>
              <a:rPr lang="en-US" sz="3600" dirty="0" smtClean="0"/>
              <a:t> un </a:t>
            </a:r>
            <a:r>
              <a:rPr lang="en-US" sz="3600" dirty="0" err="1" smtClean="0"/>
              <a:t>espèce</a:t>
            </a:r>
            <a:r>
              <a:rPr lang="en-US" sz="3600" dirty="0" smtClean="0"/>
              <a:t> </a:t>
            </a:r>
            <a:r>
              <a:rPr lang="en-US" sz="3600" dirty="0" err="1" smtClean="0"/>
              <a:t>menacée</a:t>
            </a:r>
            <a:r>
              <a:rPr lang="en-US" sz="3600" dirty="0" smtClean="0"/>
              <a:t> </a:t>
            </a:r>
            <a:r>
              <a:rPr lang="en-US" sz="3600" dirty="0" err="1" smtClean="0"/>
              <a:t>aussi</a:t>
            </a:r>
            <a:r>
              <a:rPr lang="en-US" sz="3600" dirty="0" smtClean="0"/>
              <a:t>.</a:t>
            </a:r>
            <a:endParaRPr lang="en-US" sz="2800" dirty="0" smtClean="0"/>
          </a:p>
          <a:p>
            <a:r>
              <a:rPr lang="en-US" sz="2800" dirty="0" smtClean="0">
                <a:hlinkClick r:id="rId2"/>
              </a:rPr>
              <a:t>http</a:t>
            </a:r>
            <a:r>
              <a:rPr lang="en-US" sz="2800" dirty="0">
                <a:hlinkClick r:id="rId2"/>
              </a:rPr>
              <a:t>://</a:t>
            </a:r>
            <a:r>
              <a:rPr lang="en-US" sz="2800" dirty="0" smtClean="0">
                <a:hlinkClick r:id="rId2"/>
              </a:rPr>
              <a:t>www3.mrnf.gouv.qc.ca/faune/especes/menacees/fiche.asp?noEsp=3</a:t>
            </a:r>
            <a:endParaRPr lang="en-US" sz="2800" dirty="0" smtClean="0"/>
          </a:p>
          <a:p>
            <a:r>
              <a:rPr lang="en-US" sz="3600" dirty="0" err="1" smtClean="0"/>
              <a:t>Livre</a:t>
            </a:r>
            <a:r>
              <a:rPr lang="en-US" sz="3600" dirty="0" smtClean="0"/>
              <a:t> </a:t>
            </a:r>
            <a:r>
              <a:rPr lang="en-US" sz="3600" dirty="0" err="1" smtClean="0"/>
              <a:t>disponible</a:t>
            </a:r>
            <a:r>
              <a:rPr lang="en-US" sz="3600" dirty="0" smtClean="0"/>
              <a:t> des </a:t>
            </a:r>
            <a:r>
              <a:rPr lang="en-US" sz="3600" dirty="0" err="1"/>
              <a:t>É</a:t>
            </a:r>
            <a:r>
              <a:rPr lang="en-US" sz="3600" dirty="0" err="1" smtClean="0"/>
              <a:t>ditions</a:t>
            </a:r>
            <a:r>
              <a:rPr lang="en-US" sz="3600" dirty="0" smtClean="0"/>
              <a:t> Scholastic</a:t>
            </a:r>
            <a:endParaRPr lang="en-US" sz="2800"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4772025" y="462915"/>
            <a:ext cx="4295775" cy="6014085"/>
          </a:xfrm>
          <a:prstGeom prst="rect">
            <a:avLst/>
          </a:prstGeo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37211277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3581400" cy="1143000"/>
          </a:xfrm>
        </p:spPr>
        <p:txBody>
          <a:bodyPr>
            <a:normAutofit fontScale="90000"/>
          </a:bodyPr>
          <a:lstStyle/>
          <a:p>
            <a:r>
              <a:rPr lang="en-US" dirty="0" err="1" smtClean="0"/>
              <a:t>Livre</a:t>
            </a:r>
            <a:r>
              <a:rPr lang="en-US" dirty="0" smtClean="0"/>
              <a:t> pour </a:t>
            </a:r>
            <a:r>
              <a:rPr lang="en-US" dirty="0" err="1" smtClean="0"/>
              <a:t>enfants</a:t>
            </a:r>
            <a:r>
              <a:rPr lang="en-US" dirty="0" smtClean="0"/>
              <a:t> </a:t>
            </a:r>
            <a:r>
              <a:rPr lang="en-US" dirty="0" err="1" smtClean="0"/>
              <a:t>sur</a:t>
            </a:r>
            <a:r>
              <a:rPr lang="en-US" dirty="0" smtClean="0"/>
              <a:t> un ours </a:t>
            </a:r>
            <a:r>
              <a:rPr lang="en-US" dirty="0" err="1" smtClean="0"/>
              <a:t>blanc</a:t>
            </a:r>
            <a:r>
              <a:rPr lang="en-US" dirty="0" smtClean="0"/>
              <a:t> de les </a:t>
            </a:r>
            <a:r>
              <a:rPr lang="en-US" dirty="0" err="1" smtClean="0"/>
              <a:t>baleines</a:t>
            </a:r>
            <a:r>
              <a:rPr lang="en-US" dirty="0" smtClean="0"/>
              <a:t> blanches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4267200" y="152400"/>
            <a:ext cx="4657725" cy="6565043"/>
          </a:xfr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29543373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 </a:t>
            </a:r>
            <a:r>
              <a:rPr lang="en-US" dirty="0" err="1" smtClean="0"/>
              <a:t>peu</a:t>
            </a:r>
            <a:r>
              <a:rPr lang="en-US" dirty="0" smtClean="0"/>
              <a:t> de </a:t>
            </a:r>
            <a:r>
              <a:rPr lang="en-US" dirty="0" err="1" smtClean="0"/>
              <a:t>vocabulaire</a:t>
            </a:r>
            <a:r>
              <a:rPr lang="en-US" dirty="0" smtClean="0"/>
              <a:t> pour </a:t>
            </a:r>
            <a:r>
              <a:rPr lang="en-US" dirty="0" err="1" smtClean="0"/>
              <a:t>parler</a:t>
            </a:r>
            <a:r>
              <a:rPr lang="en-US" dirty="0" smtClean="0"/>
              <a:t> des menaces aux ours </a:t>
            </a:r>
            <a:r>
              <a:rPr lang="en-US" dirty="0" err="1" smtClean="0"/>
              <a:t>blancs</a:t>
            </a:r>
            <a:endParaRPr lang="en-US" dirty="0"/>
          </a:p>
        </p:txBody>
      </p:sp>
      <p:sp>
        <p:nvSpPr>
          <p:cNvPr id="3" name="Content Placeholder 2"/>
          <p:cNvSpPr>
            <a:spLocks noGrp="1"/>
          </p:cNvSpPr>
          <p:nvPr>
            <p:ph sz="half" idx="1"/>
          </p:nvPr>
        </p:nvSpPr>
        <p:spPr>
          <a:xfrm>
            <a:off x="228600" y="1600200"/>
            <a:ext cx="4724400" cy="5257800"/>
          </a:xfrm>
        </p:spPr>
        <p:txBody>
          <a:bodyPr>
            <a:normAutofit lnSpcReduction="10000"/>
          </a:bodyPr>
          <a:lstStyle/>
          <a:p>
            <a:r>
              <a:rPr lang="en-US" sz="3000" dirty="0" smtClean="0"/>
              <a:t>Un ours </a:t>
            </a:r>
            <a:r>
              <a:rPr lang="en-US" sz="3000" dirty="0" err="1" smtClean="0"/>
              <a:t>polaire</a:t>
            </a:r>
            <a:r>
              <a:rPr lang="en-US" sz="3000" dirty="0" smtClean="0"/>
              <a:t> = un ours </a:t>
            </a:r>
            <a:r>
              <a:rPr lang="en-US" sz="3000" dirty="0" err="1" smtClean="0"/>
              <a:t>blanc</a:t>
            </a:r>
            <a:endParaRPr lang="en-US" sz="3000" dirty="0" smtClean="0"/>
          </a:p>
          <a:p>
            <a:r>
              <a:rPr lang="en-US" sz="3000" dirty="0" smtClean="0"/>
              <a:t>Le </a:t>
            </a:r>
            <a:r>
              <a:rPr lang="en-US" sz="3000" dirty="0" err="1" smtClean="0"/>
              <a:t>changement</a:t>
            </a:r>
            <a:r>
              <a:rPr lang="en-US" sz="3000" dirty="0" smtClean="0"/>
              <a:t> </a:t>
            </a:r>
            <a:r>
              <a:rPr lang="en-US" sz="3000" dirty="0" err="1" smtClean="0"/>
              <a:t>climatique</a:t>
            </a:r>
            <a:endParaRPr lang="en-US" sz="3000" dirty="0" smtClean="0"/>
          </a:p>
          <a:p>
            <a:r>
              <a:rPr lang="en-US" sz="3000" dirty="0" smtClean="0"/>
              <a:t>La </a:t>
            </a:r>
            <a:r>
              <a:rPr lang="en-US" sz="3000" dirty="0" err="1" smtClean="0"/>
              <a:t>neige</a:t>
            </a:r>
            <a:endParaRPr lang="en-US" sz="3000" dirty="0" smtClean="0"/>
          </a:p>
          <a:p>
            <a:r>
              <a:rPr lang="en-US" sz="3000" dirty="0" smtClean="0"/>
              <a:t>La </a:t>
            </a:r>
            <a:r>
              <a:rPr lang="en-US" sz="3000" dirty="0" err="1" smtClean="0"/>
              <a:t>banquise</a:t>
            </a:r>
            <a:endParaRPr lang="en-US" sz="3000" dirty="0" smtClean="0"/>
          </a:p>
          <a:p>
            <a:r>
              <a:rPr lang="en-US" sz="3000" dirty="0" err="1" smtClean="0"/>
              <a:t>Fondre</a:t>
            </a:r>
            <a:endParaRPr lang="en-US" sz="3000" dirty="0" smtClean="0"/>
          </a:p>
          <a:p>
            <a:r>
              <a:rPr lang="en-US" sz="3000" dirty="0" smtClean="0"/>
              <a:t>Chauffer / </a:t>
            </a:r>
            <a:r>
              <a:rPr lang="en-US" sz="3000" dirty="0" err="1" smtClean="0"/>
              <a:t>froidir</a:t>
            </a:r>
            <a:endParaRPr lang="en-US" sz="3000" dirty="0" smtClean="0"/>
          </a:p>
          <a:p>
            <a:r>
              <a:rPr lang="en-US" sz="3000" dirty="0" err="1" smtClean="0"/>
              <a:t>Migrer</a:t>
            </a:r>
            <a:r>
              <a:rPr lang="en-US" sz="3000" dirty="0" smtClean="0"/>
              <a:t> / la migration</a:t>
            </a:r>
          </a:p>
          <a:p>
            <a:r>
              <a:rPr lang="en-US" sz="3000" dirty="0" smtClean="0"/>
              <a:t>La pollution</a:t>
            </a:r>
          </a:p>
          <a:p>
            <a:r>
              <a:rPr lang="en-US" sz="3000" dirty="0" err="1" smtClean="0"/>
              <a:t>L’habitat</a:t>
            </a:r>
            <a:endParaRPr lang="en-US" dirty="0" smtClean="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xmlns="" xmlns:p="http://schemas.openxmlformats.org/presentationml/2006/main" xmlns:r="http://schemas.openxmlformats.org/officeDocument/2006/relationships" xmlns:a="http://schemas.openxmlformats.org/drawingml/2006/main" val="0"/>
              </a:ext>
            </a:extLst>
          </a:blip>
          <a:stretch>
            <a:fillRect/>
          </a:stretch>
        </p:blipFill>
        <p:spPr>
          <a:xfrm>
            <a:off x="3962400" y="3581400"/>
            <a:ext cx="5105400" cy="2361247"/>
          </a:xfrm>
        </p:spPr>
      </p:pic>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23622860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2128</Words>
  <Application>Microsoft Macintosh PowerPoint</Application>
  <PresentationFormat>On-screen Show (4:3)</PresentationFormat>
  <Paragraphs>143</Paragraphs>
  <Slides>33</Slides>
  <Notes>0</Notes>
  <HiddenSlides>0</HiddenSlides>
  <MMClips>0</MMClips>
  <ScaleCrop>false</ScaleCrop>
  <HeadingPairs>
    <vt:vector size="4" baseType="variant">
      <vt:variant>
        <vt:lpstr>Design Template</vt:lpstr>
      </vt:variant>
      <vt:variant>
        <vt:i4>1</vt:i4>
      </vt:variant>
      <vt:variant>
        <vt:lpstr>Slide Titles</vt:lpstr>
      </vt:variant>
      <vt:variant>
        <vt:i4>33</vt:i4>
      </vt:variant>
    </vt:vector>
  </HeadingPairs>
  <TitlesOfParts>
    <vt:vector size="34" baseType="lpstr">
      <vt:lpstr>Office Theme</vt:lpstr>
      <vt:lpstr>L’écologisme québécois :  enseignons et œuvrons pour une planète saine</vt:lpstr>
      <vt:lpstr>Activités pour le niveau débutant: Le réchauffement planétaire et la disparition des espèces</vt:lpstr>
      <vt:lpstr>Activités pour le niveau débutant:</vt:lpstr>
      <vt:lpstr>Espèces fauniques menacées ou vulnérables au Québec </vt:lpstr>
      <vt:lpstr>L’Ours blanc</vt:lpstr>
      <vt:lpstr>Film: La Planète blanche (2006) </vt:lpstr>
      <vt:lpstr>Le beluga  pop. de l'estuaire du Saint-Laurent</vt:lpstr>
      <vt:lpstr>Livre pour enfants sur un ours blanc de les baleines blanches</vt:lpstr>
      <vt:lpstr>Un peu de vocabulaire pour parler des menaces aux ours blancs</vt:lpstr>
      <vt:lpstr>Slide 10</vt:lpstr>
      <vt:lpstr>Ah l’hiver…</vt:lpstr>
      <vt:lpstr>Gatien Lapointe,  “Ode au Saint-Laurent,” extrait  (1963)</vt:lpstr>
      <vt:lpstr>“Mon pays” Gilles Vigneault</vt:lpstr>
      <vt:lpstr>Les symboles botaniques </vt:lpstr>
      <vt:lpstr>Slide 15</vt:lpstr>
      <vt:lpstr>L’Iris versicolore: – l’emblème floral québécois</vt:lpstr>
      <vt:lpstr>Activités pour le niveau intermédiaire: La forêt québécoise</vt:lpstr>
      <vt:lpstr>Slide 18</vt:lpstr>
      <vt:lpstr>Film: L’Erreur boréale (1999) Robert Monderie et Richard Desjardins</vt:lpstr>
      <vt:lpstr>Activités pour le niveau avancé: vers de nouvelles sources énergétiques</vt:lpstr>
      <vt:lpstr>Controverse au Québec  sur le gaz de schiste </vt:lpstr>
      <vt:lpstr>Le Gaz de schiste et  la Fracturation hydraulique  </vt:lpstr>
      <vt:lpstr>Slide 23</vt:lpstr>
      <vt:lpstr>Slide 24</vt:lpstr>
      <vt:lpstr>Slide 25</vt:lpstr>
      <vt:lpstr>Slide 26</vt:lpstr>
      <vt:lpstr>Slide 27</vt:lpstr>
      <vt:lpstr>Slide 28</vt:lpstr>
      <vt:lpstr>Quelques activités possibles…</vt:lpstr>
      <vt:lpstr>Bibliographie</vt:lpstr>
      <vt:lpstr>Webographie</vt:lpstr>
      <vt:lpstr>Imageographie</vt:lpstr>
      <vt:lpstr>Filmographie</vt:lpstr>
    </vt:vector>
  </TitlesOfParts>
  <Company>Colorado State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L’écologisme québécois :  enseignons et œuvrons pour une planète saine</dc:title>
  <dc:creator>mvogl</dc:creator>
  <cp:lastModifiedBy>Chris</cp:lastModifiedBy>
  <cp:revision>1</cp:revision>
  <dcterms:created xsi:type="dcterms:W3CDTF">2011-08-10T15:28:13Z</dcterms:created>
  <dcterms:modified xsi:type="dcterms:W3CDTF">2011-08-10T15:28:59Z</dcterms:modified>
</cp:coreProperties>
</file>